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69" r:id="rId17"/>
    <p:sldId id="276" r:id="rId18"/>
    <p:sldId id="277" r:id="rId19"/>
    <p:sldId id="278" r:id="rId20"/>
    <p:sldId id="270" r:id="rId21"/>
    <p:sldId id="271" r:id="rId22"/>
    <p:sldId id="273" r:id="rId2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8AB3-F42B-4E43-97AF-FC2C3024710B}" type="datetimeFigureOut">
              <a:rPr lang="id-ID" smtClean="0"/>
              <a:pPr/>
              <a:t>03/07/2013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95015-CBB2-4CC5-8EE1-9310D9BD9B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52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lss.net/Sample-Chapters/C17/E6-58-03-0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2609850"/>
          </a:xfrm>
        </p:spPr>
        <p:txBody>
          <a:bodyPr>
            <a:noAutofit/>
          </a:bodyPr>
          <a:lstStyle/>
          <a:p>
            <a:r>
              <a:rPr lang="id-ID" sz="3600" b="1" i="1" dirty="0" smtClean="0"/>
              <a:t>Agrobacterium tumefaciens </a:t>
            </a:r>
            <a:r>
              <a:rPr lang="id-ID" sz="3600" b="1" dirty="0" smtClean="0"/>
              <a:t>– </a:t>
            </a:r>
            <a:br>
              <a:rPr lang="id-ID" sz="3600" b="1" dirty="0" smtClean="0"/>
            </a:br>
            <a:r>
              <a:rPr lang="id-ID" sz="3600" b="1" dirty="0" smtClean="0"/>
              <a:t>Sebagai Media Transformasi Genetik pada </a:t>
            </a:r>
            <a:r>
              <a:rPr lang="id-ID" sz="3600" b="1" i="1" dirty="0" smtClean="0"/>
              <a:t>Pinus kesiya </a:t>
            </a:r>
            <a:r>
              <a:rPr lang="id-ID" sz="3600" b="1" dirty="0" smtClean="0"/>
              <a:t>Royle ex Gord (khasi pine)</a:t>
            </a:r>
            <a:endParaRPr lang="id-ID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48200"/>
            <a:ext cx="76962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Mata </a:t>
            </a:r>
            <a:r>
              <a:rPr lang="en-US" sz="2800" b="1" dirty="0" err="1">
                <a:solidFill>
                  <a:schemeClr val="tx1"/>
                </a:solidFill>
              </a:rPr>
              <a:t>Kuliah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id-ID" sz="2800" b="1" dirty="0" smtClean="0">
                <a:solidFill>
                  <a:schemeClr val="tx1"/>
                </a:solidFill>
              </a:rPr>
              <a:t>Bioteknologi</a:t>
            </a:r>
            <a:endParaRPr lang="id-ID" sz="2800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Dosen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id-ID" sz="2800" b="1" dirty="0">
                <a:solidFill>
                  <a:schemeClr val="tx1"/>
                </a:solidFill>
              </a:rPr>
              <a:t>: </a:t>
            </a:r>
            <a:r>
              <a:rPr lang="id-ID" sz="2800" b="1" dirty="0" smtClean="0">
                <a:solidFill>
                  <a:schemeClr val="tx1"/>
                </a:solidFill>
              </a:rPr>
              <a:t>Prof. Dr. Ir. Vita Ratri Cahyani, MP</a:t>
            </a:r>
          </a:p>
          <a:p>
            <a:endParaRPr lang="id-ID" sz="2800" dirty="0">
              <a:solidFill>
                <a:schemeClr val="tx1"/>
              </a:solidFill>
            </a:endParaRPr>
          </a:p>
          <a:p>
            <a:r>
              <a:rPr lang="id-ID" sz="2800" dirty="0" smtClean="0">
                <a:solidFill>
                  <a:schemeClr val="tx1"/>
                </a:solidFill>
              </a:rPr>
              <a:t>Disusun oleh : Veranica In Haryanto, SP</a:t>
            </a:r>
          </a:p>
          <a:p>
            <a:r>
              <a:rPr lang="id-ID" sz="2800" dirty="0" smtClean="0">
                <a:solidFill>
                  <a:schemeClr val="tx1"/>
                </a:solidFill>
              </a:rPr>
              <a:t>Prodi : S2 Agronomi - UNS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E:\Picture\Logo Kampus\LOGO UNS WAR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496176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220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</a:t>
            </a:r>
            <a:r>
              <a:rPr lang="id-ID" sz="3600" dirty="0"/>
              <a:t> HASIL DAN PEMBAHASAN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2" t="16536" r="9646" b="2756"/>
          <a:stretch/>
        </p:blipFill>
        <p:spPr bwMode="auto">
          <a:xfrm>
            <a:off x="533400" y="1219200"/>
            <a:ext cx="82296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0100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HASIL DAN PEMBAHASAN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5" t="16929" r="8759" b="3150"/>
          <a:stretch/>
        </p:blipFill>
        <p:spPr bwMode="auto">
          <a:xfrm>
            <a:off x="457200" y="1447800"/>
            <a:ext cx="82296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</a:t>
            </a:r>
            <a:r>
              <a:rPr lang="id-ID" sz="3600" dirty="0"/>
              <a:t> HASIL DAN PEMBAHASAN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Aktivitas enzim GUS tidak terdeteksi dalam jaringan kontrol.</a:t>
            </a:r>
          </a:p>
          <a:p>
            <a:r>
              <a:rPr lang="id-ID" dirty="0" smtClean="0"/>
              <a:t>Jumlah GUS-</a:t>
            </a:r>
            <a:r>
              <a:rPr lang="id-ID" i="1" dirty="0" smtClean="0"/>
              <a:t>blue color spot</a:t>
            </a:r>
            <a:r>
              <a:rPr lang="id-ID" dirty="0" smtClean="0"/>
              <a:t> dalam satu gram bobot segar jaringan transgenik dihitung (tabel 1, Gambar 1)</a:t>
            </a:r>
          </a:p>
          <a:p>
            <a:r>
              <a:rPr lang="id-ID" dirty="0" smtClean="0"/>
              <a:t>Hasil pewarnaan biru menunjukkan seluruh garis transgenik mengekspresikan  </a:t>
            </a:r>
            <a:r>
              <a:rPr lang="id-ID" i="1" dirty="0" smtClean="0"/>
              <a:t>uid</a:t>
            </a:r>
            <a:r>
              <a:rPr lang="id-ID" dirty="0" smtClean="0"/>
              <a:t>A selama perkembangan jaringan embrio; namun intensitas pewarnaan bervariasi antar garis, mulai biru muda sampai warna yang lebih tua (Gambar 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23879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HASIL DAN PEMBAHASAN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72" t="36614" r="9202" b="17323"/>
          <a:stretch/>
        </p:blipFill>
        <p:spPr bwMode="auto">
          <a:xfrm>
            <a:off x="685800" y="1752600"/>
            <a:ext cx="7162799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0924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HASIL DAN PEMBAHASAN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Efisiensi transformasi tertinggi (jumlah GUS-</a:t>
            </a:r>
            <a:r>
              <a:rPr lang="id-ID" i="1" dirty="0" smtClean="0"/>
              <a:t>blue color spots </a:t>
            </a:r>
            <a:r>
              <a:rPr lang="id-ID" dirty="0" smtClean="0"/>
              <a:t>tertinggi) diperoleh di embrionik baris PK 405 (56 transformed lines/g fw), dibandingkan dengan garis embrionik PK 04 dan PK 214 (Tabel 1)</a:t>
            </a:r>
          </a:p>
          <a:p>
            <a:r>
              <a:rPr lang="id-ID" dirty="0" smtClean="0"/>
              <a:t>Hasil tersebut menunjukkan bahwa keberhasilan proses transformasi pada embriogenik </a:t>
            </a:r>
            <a:r>
              <a:rPr lang="id-ID" i="1" dirty="0" smtClean="0"/>
              <a:t>Pinus kesiya </a:t>
            </a:r>
            <a:r>
              <a:rPr lang="id-ID" dirty="0" smtClean="0"/>
              <a:t>adalah genotype-dependent.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3700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HASIL DAN PEMBAHASAN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AS adalah salah satu senyawa fenolik MW alami yang dihasilkan oleh sel tanaman terluka yang bertindak sebagai inducer dari  gen </a:t>
            </a:r>
            <a:r>
              <a:rPr lang="id-ID" i="1" dirty="0" smtClean="0"/>
              <a:t>vir</a:t>
            </a:r>
            <a:r>
              <a:rPr lang="id-ID" dirty="0" smtClean="0"/>
              <a:t>. </a:t>
            </a:r>
          </a:p>
          <a:p>
            <a:r>
              <a:rPr lang="id-ID" dirty="0" smtClean="0"/>
              <a:t>Pada </a:t>
            </a:r>
            <a:r>
              <a:rPr lang="id-ID" i="1" dirty="0" smtClean="0"/>
              <a:t>Pinus kesiya </a:t>
            </a:r>
            <a:r>
              <a:rPr lang="id-ID" dirty="0" smtClean="0"/>
              <a:t>penggunaan AS mungkin meningkatkan transfer T-DNA dan menghasilkan frekuensi transformasi yang lebih tinggi (Tabel 2).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44271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HASIL DAN PEMBAHASAN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36" t="29134" r="9865" b="17323"/>
          <a:stretch/>
        </p:blipFill>
        <p:spPr bwMode="auto">
          <a:xfrm>
            <a:off x="1428728" y="2214554"/>
            <a:ext cx="6200796" cy="3561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313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 HASIL DAN PEMBAHASAN</a:t>
            </a:r>
            <a:endParaRPr lang="id-ID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3" t="20472" r="49729" b="40158"/>
          <a:stretch/>
        </p:blipFill>
        <p:spPr bwMode="auto">
          <a:xfrm>
            <a:off x="1214414" y="2357430"/>
            <a:ext cx="6357982" cy="3429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 HASIL DAN PEMBAHASAN</a:t>
            </a:r>
            <a:endParaRPr lang="id-ID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3" t="59055" r="49507" b="11811"/>
          <a:stretch/>
        </p:blipFill>
        <p:spPr bwMode="auto">
          <a:xfrm>
            <a:off x="1071538" y="2143116"/>
            <a:ext cx="6572296" cy="285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 HASIL DAN PEMBAHASAN</a:t>
            </a:r>
            <a:endParaRPr lang="id-ID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2" t="20866" r="10532" b="14961"/>
          <a:stretch/>
        </p:blipFill>
        <p:spPr bwMode="auto">
          <a:xfrm>
            <a:off x="1071538" y="2285992"/>
            <a:ext cx="6286544" cy="4000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58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PENDAHULUAN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dirty="0" smtClean="0"/>
              <a:t>Transformasi genetik pada tanaman berkayu</a:t>
            </a:r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marL="457200" indent="-457200" algn="ctr">
              <a:buNone/>
            </a:pPr>
            <a:r>
              <a:rPr lang="id-ID" dirty="0"/>
              <a:t> </a:t>
            </a:r>
            <a:r>
              <a:rPr lang="id-ID" dirty="0" smtClean="0"/>
              <a:t>   	Sangat penting untuk perbaikan genetika</a:t>
            </a:r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Pemuliaan tradisional telah banyak digunakan di bidang kehutanan </a:t>
            </a:r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 smtClean="0"/>
          </a:p>
          <a:p>
            <a:pPr marL="457200" indent="-457200" algn="ctr">
              <a:buNone/>
              <a:tabLst>
                <a:tab pos="544513" algn="l"/>
              </a:tabLst>
            </a:pPr>
            <a:r>
              <a:rPr lang="id-ID" dirty="0"/>
              <a:t> </a:t>
            </a:r>
            <a:r>
              <a:rPr lang="id-ID" dirty="0" smtClean="0"/>
              <a:t>    	Namun tidak efisien, karena pohon memiliki                                                      siklus hidup yang panjang dan rumit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4099774" y="2177142"/>
            <a:ext cx="443484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4135698" y="4811486"/>
            <a:ext cx="443484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0274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HASIL DAN PEMBAHASAN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Dari ketiga genotipe </a:t>
            </a:r>
            <a:r>
              <a:rPr lang="id-ID" i="1" dirty="0" smtClean="0"/>
              <a:t>P. kesiya</a:t>
            </a:r>
            <a:r>
              <a:rPr lang="id-ID" dirty="0" smtClean="0"/>
              <a:t> yang diuji menunjukkan persentase embriogenesis somatik yang bervariasi. </a:t>
            </a:r>
          </a:p>
          <a:p>
            <a:r>
              <a:rPr lang="id-ID" dirty="0" smtClean="0"/>
              <a:t>Genotipe PK 04 menunjukkan presentase embriogenesis yang tertinggi (22%) </a:t>
            </a:r>
          </a:p>
          <a:p>
            <a:pPr marL="347663" indent="-347663">
              <a:buNone/>
            </a:pPr>
            <a:r>
              <a:rPr lang="id-ID" dirty="0"/>
              <a:t>	</a:t>
            </a:r>
            <a:r>
              <a:rPr lang="id-ID" dirty="0" smtClean="0"/>
              <a:t>(tabel 3)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41792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KESIMPULAN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Penelitian ini mengembangkan petunjuk sederhana untuk transformasi genetika pada </a:t>
            </a:r>
            <a:r>
              <a:rPr lang="id-ID" i="1" dirty="0" smtClean="0"/>
              <a:t>Pinus kesiya.</a:t>
            </a:r>
          </a:p>
          <a:p>
            <a:r>
              <a:rPr lang="id-ID" dirty="0" smtClean="0"/>
              <a:t>Sistem transformasi cukup untuk menghasilkan banyak tanaman transgenik</a:t>
            </a:r>
          </a:p>
          <a:p>
            <a:r>
              <a:rPr lang="id-ID" dirty="0" smtClean="0"/>
              <a:t>Intregasi transgen ditunjukkan dengan PCR, analisis Southern and Nouthern.</a:t>
            </a:r>
          </a:p>
          <a:p>
            <a:r>
              <a:rPr lang="id-ID" dirty="0" smtClean="0"/>
              <a:t>Hasil penelitian ini memungkinkan perbaikan genetik spesies Pinus dengan menggunakan gen yang mengatur karakter pertumbuhan, pembungaan, dan ketahanan terhadap hama &amp; penyakit.</a:t>
            </a:r>
          </a:p>
          <a:p>
            <a:r>
              <a:rPr lang="id-ID" dirty="0" smtClean="0"/>
              <a:t>Metode transformasi ini dapat diaplikasikan pada berbagai genotipe Pinus, dan akan sangat bermanfaat dalam perbaikan genetika </a:t>
            </a:r>
            <a:r>
              <a:rPr lang="id-ID" i="1" dirty="0" smtClean="0"/>
              <a:t>Pinus kesiya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4420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DAFTAR PUSTAKA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92175" indent="-892175">
              <a:buNone/>
            </a:pPr>
            <a:r>
              <a:rPr lang="id-ID" dirty="0" smtClean="0"/>
              <a:t>De la Riva G., et al. 1998. </a:t>
            </a:r>
            <a:r>
              <a:rPr lang="id-ID" b="1" i="1" dirty="0"/>
              <a:t>Agrobacterium tumefaciens</a:t>
            </a:r>
            <a:r>
              <a:rPr lang="id-ID" b="1" dirty="0"/>
              <a:t>: a natural tool for plant </a:t>
            </a:r>
            <a:r>
              <a:rPr lang="id-ID" b="1" dirty="0" smtClean="0"/>
              <a:t>transformation.</a:t>
            </a:r>
            <a:r>
              <a:rPr lang="en-US" dirty="0"/>
              <a:t> EJB Electronic Journal of Biotechnology </a:t>
            </a:r>
            <a:r>
              <a:rPr lang="en-US" dirty="0" smtClean="0"/>
              <a:t>Vol.1 </a:t>
            </a:r>
            <a:r>
              <a:rPr lang="en-US" dirty="0"/>
              <a:t>No.3, Issue of December 15, 1998</a:t>
            </a:r>
            <a:r>
              <a:rPr lang="en-US" dirty="0" smtClean="0"/>
              <a:t>.</a:t>
            </a:r>
            <a:endParaRPr lang="id-ID" dirty="0" smtClean="0"/>
          </a:p>
          <a:p>
            <a:pPr marL="892175" indent="-892175">
              <a:buNone/>
            </a:pPr>
            <a:endParaRPr lang="id-ID" dirty="0" smtClean="0"/>
          </a:p>
          <a:p>
            <a:pPr marL="892175" indent="-892175">
              <a:buNone/>
            </a:pPr>
            <a:r>
              <a:rPr lang="id-ID" dirty="0"/>
              <a:t>Malabadi R., et al. 2008. </a:t>
            </a:r>
            <a:r>
              <a:rPr lang="id-ID" b="1" i="1" dirty="0"/>
              <a:t>Agrobacterium tumefaciens – </a:t>
            </a:r>
            <a:r>
              <a:rPr lang="id-ID" b="1" dirty="0"/>
              <a:t>Mediated Genetic Transformation of </a:t>
            </a:r>
            <a:r>
              <a:rPr lang="id-ID" b="1" i="1" dirty="0"/>
              <a:t>Pinus kesiya </a:t>
            </a:r>
            <a:r>
              <a:rPr lang="id-ID" b="1" dirty="0"/>
              <a:t>Royle ex Gord (Khasi Pine). </a:t>
            </a:r>
            <a:r>
              <a:rPr lang="id-ID" dirty="0"/>
              <a:t>The Asian and Australian Journal of Plant Science and Biotechnology 2 (1). 7-14. </a:t>
            </a:r>
            <a:endParaRPr lang="id-ID" dirty="0" smtClean="0"/>
          </a:p>
          <a:p>
            <a:pPr marL="892175" indent="-892175">
              <a:buNone/>
            </a:pPr>
            <a:endParaRPr lang="id-ID" dirty="0" smtClean="0"/>
          </a:p>
          <a:p>
            <a:pPr marL="892175" indent="-892175">
              <a:buNone/>
            </a:pPr>
            <a:r>
              <a:rPr lang="id-ID" dirty="0" smtClean="0"/>
              <a:t>Thomson, J.A.  </a:t>
            </a:r>
            <a:r>
              <a:rPr lang="id-ID" b="1" dirty="0" smtClean="0"/>
              <a:t>Genetic Engineering of Plants</a:t>
            </a:r>
            <a:r>
              <a:rPr lang="id-ID" dirty="0" smtClean="0"/>
              <a:t>.  Biotechnology Journal Vol III. </a:t>
            </a:r>
            <a:r>
              <a:rPr lang="id-ID" dirty="0" smtClean="0">
                <a:hlinkClick r:id="rId2"/>
              </a:rPr>
              <a:t>http://www.eolss.net/Sample-Chapters/C17/E6-58-03-04.pdf</a:t>
            </a:r>
            <a:r>
              <a:rPr lang="id-ID" dirty="0" smtClean="0"/>
              <a:t>. Diakses 24 Juni 2013.</a:t>
            </a:r>
          </a:p>
          <a:p>
            <a:pPr marL="892175" indent="-892175"/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3428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</a:t>
            </a:r>
            <a:r>
              <a:rPr lang="id-ID" sz="3600" dirty="0"/>
              <a:t> PENDAHULUAN</a:t>
            </a:r>
            <a:r>
              <a:rPr lang="id-ID" sz="3600" dirty="0" smtClean="0"/>
              <a:t>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Rekayasa Genetika dan Teknik Kultur Jaringan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Memberikan metode alternatif yang cepat dalam pemberian sifat yang diinginkan kepada tanaman</a:t>
            </a:r>
          </a:p>
          <a:p>
            <a:pPr marL="0" indent="0">
              <a:buNone/>
            </a:pPr>
            <a:r>
              <a:rPr lang="id-ID" dirty="0" smtClean="0"/>
              <a:t>Misal : </a:t>
            </a:r>
          </a:p>
          <a:p>
            <a:r>
              <a:rPr lang="id-ID" dirty="0" smtClean="0"/>
              <a:t>Meningkatkan produktivitas &amp; nilai komersial dari pohon dan tanaman lain</a:t>
            </a:r>
          </a:p>
          <a:p>
            <a:r>
              <a:rPr lang="id-ID" dirty="0" smtClean="0"/>
              <a:t>Meningkatkan kualitas kayu</a:t>
            </a:r>
          </a:p>
          <a:p>
            <a:r>
              <a:rPr lang="id-ID" dirty="0" smtClean="0"/>
              <a:t>Menginduksi sterilitas</a:t>
            </a:r>
            <a:endParaRPr lang="id-ID" dirty="0"/>
          </a:p>
        </p:txBody>
      </p:sp>
      <p:sp>
        <p:nvSpPr>
          <p:cNvPr id="5" name="Down Arrow 4"/>
          <p:cNvSpPr/>
          <p:nvPr/>
        </p:nvSpPr>
        <p:spPr>
          <a:xfrm flipH="1">
            <a:off x="3733800" y="2438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5330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PENDAHULUAN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dirty="0" smtClean="0"/>
              <a:t>Transformasi genetik menggunakan </a:t>
            </a:r>
            <a:r>
              <a:rPr lang="id-ID" i="1" dirty="0" smtClean="0"/>
              <a:t>Agrobacterium tumefaciens</a:t>
            </a:r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Menjadi metode pilihan </a:t>
            </a:r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Karena relatif lebih sederhana dan efisien</a:t>
            </a:r>
            <a:endParaRPr lang="id-ID" dirty="0"/>
          </a:p>
        </p:txBody>
      </p:sp>
      <p:sp>
        <p:nvSpPr>
          <p:cNvPr id="6" name="Down Arrow 5"/>
          <p:cNvSpPr/>
          <p:nvPr/>
        </p:nvSpPr>
        <p:spPr>
          <a:xfrm>
            <a:off x="4191000" y="2819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own Arrow 6"/>
          <p:cNvSpPr/>
          <p:nvPr/>
        </p:nvSpPr>
        <p:spPr>
          <a:xfrm>
            <a:off x="4191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593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PENDAHULUAN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i="1" dirty="0" smtClean="0"/>
              <a:t>Pinus kesiya </a:t>
            </a:r>
            <a:r>
              <a:rPr lang="id-ID" dirty="0" smtClean="0"/>
              <a:t>Royle ex Gord (Khasi Pine)</a:t>
            </a:r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Merupakan salah satu jenis pinus yang paling penting dari wilayah tenggara India</a:t>
            </a:r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Digunakan dalam :</a:t>
            </a:r>
          </a:p>
          <a:p>
            <a:pPr algn="ctr"/>
            <a:r>
              <a:rPr lang="id-ID" dirty="0" smtClean="0"/>
              <a:t>Industri kertas</a:t>
            </a:r>
          </a:p>
          <a:p>
            <a:pPr algn="ctr"/>
            <a:r>
              <a:rPr lang="id-ID" dirty="0" smtClean="0"/>
              <a:t>Konstruksi bangunan</a:t>
            </a:r>
          </a:p>
          <a:p>
            <a:pPr algn="ctr"/>
            <a:r>
              <a:rPr lang="id-ID" dirty="0" smtClean="0"/>
              <a:t>Memiliki peran penting dalam bidang kehutanan komersial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4191000" y="22860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4191000" y="3581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1091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... PENDAHULUAN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Penelitian ini menyoroti transformasi genetik dengan Agrobacterium untuk mengekspreksikan gen </a:t>
            </a:r>
            <a:r>
              <a:rPr lang="id-ID" i="1" dirty="0" smtClean="0"/>
              <a:t>neomycin phosphotransferase </a:t>
            </a:r>
            <a:r>
              <a:rPr lang="id-ID" dirty="0" smtClean="0"/>
              <a:t>II (</a:t>
            </a:r>
            <a:r>
              <a:rPr lang="id-ID" i="1" dirty="0" smtClean="0"/>
              <a:t>nptI</a:t>
            </a:r>
            <a:r>
              <a:rPr lang="id-ID" dirty="0" smtClean="0"/>
              <a:t>I) yang memberikan sifat resisten terhadap kanamisin, dan gen </a:t>
            </a:r>
            <a:r>
              <a:rPr lang="el-GR" dirty="0" smtClean="0"/>
              <a:t>β</a:t>
            </a:r>
            <a:r>
              <a:rPr lang="id-ID" dirty="0" smtClean="0"/>
              <a:t>-</a:t>
            </a:r>
            <a:r>
              <a:rPr lang="id-ID" i="1" dirty="0" smtClean="0"/>
              <a:t>glucuronidase</a:t>
            </a:r>
            <a:r>
              <a:rPr lang="id-ID" dirty="0" smtClean="0"/>
              <a:t> (GUS) (</a:t>
            </a:r>
            <a:r>
              <a:rPr lang="id-ID" i="1" dirty="0" smtClean="0"/>
              <a:t>uid</a:t>
            </a:r>
            <a:r>
              <a:rPr lang="id-ID" dirty="0" smtClean="0"/>
              <a:t>A) pada genom </a:t>
            </a:r>
            <a:r>
              <a:rPr lang="id-ID" i="1" dirty="0" smtClean="0"/>
              <a:t>Pinus kesiya.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xmlns="" val="33467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BAHAN DAN METODE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Bahan :</a:t>
            </a:r>
          </a:p>
          <a:p>
            <a:pPr marL="0" indent="0">
              <a:buNone/>
            </a:pPr>
            <a:r>
              <a:rPr lang="id-ID" dirty="0" smtClean="0"/>
              <a:t>Benih dari 3 genotipe </a:t>
            </a:r>
            <a:r>
              <a:rPr lang="id-ID" i="1" dirty="0" smtClean="0"/>
              <a:t>Pinus kesiya </a:t>
            </a:r>
            <a:r>
              <a:rPr lang="id-ID" dirty="0" smtClean="0"/>
              <a:t>yang dikoleksi dari Departemen Kehutanan, East Khasi Hills, Shillang, Megalaya, India</a:t>
            </a:r>
          </a:p>
          <a:p>
            <a:pPr marL="0" indent="0">
              <a:buNone/>
            </a:pPr>
            <a:r>
              <a:rPr lang="id-ID" dirty="0" smtClean="0"/>
              <a:t>		ulangan I		ulangan II</a:t>
            </a:r>
          </a:p>
          <a:p>
            <a:pPr marL="0" indent="0">
              <a:buNone/>
            </a:pPr>
            <a:r>
              <a:rPr lang="id-ID" dirty="0" smtClean="0"/>
              <a:t>PK 405	50 jaringan		50 jaringan</a:t>
            </a:r>
          </a:p>
          <a:p>
            <a:pPr marL="0" indent="0">
              <a:buNone/>
            </a:pPr>
            <a:r>
              <a:rPr lang="id-ID" dirty="0"/>
              <a:t>PK </a:t>
            </a:r>
            <a:r>
              <a:rPr lang="id-ID" dirty="0" smtClean="0"/>
              <a:t>214</a:t>
            </a:r>
            <a:r>
              <a:rPr lang="id-ID" dirty="0"/>
              <a:t>	50 jaringan	</a:t>
            </a:r>
            <a:r>
              <a:rPr lang="id-ID" dirty="0" smtClean="0"/>
              <a:t>	50 </a:t>
            </a:r>
            <a:r>
              <a:rPr lang="id-ID" dirty="0"/>
              <a:t>jaringan</a:t>
            </a:r>
          </a:p>
          <a:p>
            <a:pPr marL="0" indent="0">
              <a:buNone/>
            </a:pPr>
            <a:r>
              <a:rPr lang="id-ID" dirty="0"/>
              <a:t>PK </a:t>
            </a:r>
            <a:r>
              <a:rPr lang="id-ID" dirty="0" smtClean="0"/>
              <a:t>04 </a:t>
            </a:r>
            <a:r>
              <a:rPr lang="id-ID" dirty="0"/>
              <a:t>	</a:t>
            </a:r>
            <a:r>
              <a:rPr lang="id-ID" dirty="0" smtClean="0"/>
              <a:t>	50 </a:t>
            </a:r>
            <a:r>
              <a:rPr lang="id-ID" dirty="0"/>
              <a:t>jaringan	</a:t>
            </a:r>
            <a:r>
              <a:rPr lang="id-ID" dirty="0" smtClean="0"/>
              <a:t>	50 jaringan</a:t>
            </a:r>
          </a:p>
          <a:p>
            <a:pPr marL="0" indent="0">
              <a:buNone/>
            </a:pPr>
            <a:r>
              <a:rPr lang="id-ID" dirty="0" smtClean="0"/>
              <a:t>Penelitian dilakukan menggunakan 2 ulangan untuk setiap genotipe </a:t>
            </a:r>
            <a:r>
              <a:rPr lang="id-ID" i="1" dirty="0" smtClean="0"/>
              <a:t>Pinus kesiya</a:t>
            </a:r>
            <a:r>
              <a:rPr lang="id-ID" dirty="0" smtClean="0"/>
              <a:t>, dengan masing-masing 50 jaringan pada setiap ulangan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(rata-rata dari 3 perlakuan penelitian ditunjukkan pada Tabel 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3223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...BAHAN </a:t>
            </a:r>
            <a:r>
              <a:rPr lang="id-ID" sz="3600" dirty="0"/>
              <a:t>DAN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Analisis :</a:t>
            </a:r>
          </a:p>
          <a:p>
            <a:pPr marL="0" indent="0">
              <a:buNone/>
            </a:pPr>
            <a:r>
              <a:rPr lang="id-ID" dirty="0" smtClean="0"/>
              <a:t>Data dianalisis menggunakan ANOVA (analysis of variance, p˂0,05) atau menggunakan Chi-square test.</a:t>
            </a:r>
          </a:p>
          <a:p>
            <a:pPr marL="0" indent="0">
              <a:buNone/>
            </a:pPr>
            <a:r>
              <a:rPr lang="id-ID" dirty="0" smtClean="0"/>
              <a:t>Selanjutnya diuji menggunakan Duncan’ multiple range test (a=0,05).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Analisis data menggunakan software SPSS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3581400" y="40386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04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HASIL DAN PEMBAHASAN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Selama periode transformasi, periode infeksi selama 5 jam ditemukan optimum untuk embriogenik yang diuji (Tabel 1)</a:t>
            </a:r>
          </a:p>
          <a:p>
            <a:r>
              <a:rPr lang="id-ID" dirty="0" smtClean="0"/>
              <a:t>Sensitivitas kanamisin tergantung pada eksplan dan spesies.</a:t>
            </a:r>
          </a:p>
          <a:p>
            <a:r>
              <a:rPr lang="id-ID" dirty="0" smtClean="0"/>
              <a:t>Konsentrasi kanamisin yang terbaik untuk pemilihan jaringan transgenik adalah 35 mg.1</a:t>
            </a:r>
            <a:r>
              <a:rPr lang="id-ID" sz="2800" dirty="0" smtClean="0"/>
              <a:t>¯¹ </a:t>
            </a:r>
            <a:r>
              <a:rPr lang="id-ID" dirty="0" smtClean="0"/>
              <a:t>kanamisin (Tabel 2)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32841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680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Agrobacterium tumefaciens –  Sebagai Media Transformasi Genetik pada Pinus kesiya Royle ex Gord (khasi pine)</vt:lpstr>
      <vt:lpstr>PENDAHULUAN</vt:lpstr>
      <vt:lpstr>... PENDAHULUAN </vt:lpstr>
      <vt:lpstr>... PENDAHULUAN </vt:lpstr>
      <vt:lpstr>... PENDAHULUAN </vt:lpstr>
      <vt:lpstr>... PENDAHULUAN </vt:lpstr>
      <vt:lpstr>BAHAN DAN METODE</vt:lpstr>
      <vt:lpstr>...BAHAN DAN METODE</vt:lpstr>
      <vt:lpstr>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... HASIL DAN PEMBAHASAN</vt:lpstr>
      <vt:lpstr>KESIMPULAN</vt:lpstr>
      <vt:lpstr>DAFTAR PUSTAKA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Agrobacterium tumefaciens –  Sebagai Media Transformasi Genetik pada Pinus kesiya Royle ex Gord (khasi pine)</dc:title>
  <dc:creator>hp</dc:creator>
  <cp:lastModifiedBy>personal</cp:lastModifiedBy>
  <cp:revision>18</cp:revision>
  <cp:lastPrinted>2013-06-28T19:58:12Z</cp:lastPrinted>
  <dcterms:created xsi:type="dcterms:W3CDTF">2006-08-16T00:00:00Z</dcterms:created>
  <dcterms:modified xsi:type="dcterms:W3CDTF">2013-07-03T14:09:36Z</dcterms:modified>
</cp:coreProperties>
</file>