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7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Baculovirus</a:t>
            </a:r>
            <a:r>
              <a:rPr lang="en-US" sz="4000" dirty="0" smtClean="0"/>
              <a:t> : </a:t>
            </a:r>
            <a:r>
              <a:rPr lang="en-US" sz="4000" dirty="0" err="1" smtClean="0"/>
              <a:t>Keanekaragaman</a:t>
            </a:r>
            <a:r>
              <a:rPr lang="en-US" sz="4000" dirty="0" smtClean="0"/>
              <a:t> Dan </a:t>
            </a:r>
            <a:r>
              <a:rPr lang="en-US" sz="4000" dirty="0" err="1" smtClean="0"/>
              <a:t>Isolasi</a:t>
            </a:r>
            <a:r>
              <a:rPr lang="en-US" sz="4000" dirty="0" smtClean="0"/>
              <a:t> Dari Tanah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pic>
        <p:nvPicPr>
          <p:cNvPr id="4" name="Picture 5" descr="D:\Documents\Program Studi, Jurusan &amp; Fakultas\semnas09\Semnas 2010\logo-uns-em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4400" y="3352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SAMYUNI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4800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PASKA SARJANA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UNIVEERSITAS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SEBELAS MARET SURAKARTA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TAHUN</a:t>
            </a:r>
            <a:r>
              <a:rPr lang="en-US" dirty="0" smtClean="0"/>
              <a:t> 2013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848600" cy="4724400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aktivitas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biologis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spesies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inang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sama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pita yang </a:t>
            </a:r>
            <a:r>
              <a:rPr lang="en-US" sz="1800" dirty="0" err="1" smtClean="0">
                <a:solidFill>
                  <a:schemeClr val="tx1"/>
                </a:solidFill>
              </a:rPr>
              <a:t>berbeda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sehingga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mudah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perbedaan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genotipe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5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565400" algn="l"/>
            <a:r>
              <a:rPr lang="en-US" sz="1800" dirty="0" err="1" smtClean="0">
                <a:solidFill>
                  <a:schemeClr val="tx1"/>
                </a:solidFill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pita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empat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yaitu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CAD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NAV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pita yang </a:t>
            </a:r>
            <a:r>
              <a:rPr lang="en-US" sz="1800" dirty="0" err="1" smtClean="0">
                <a:solidFill>
                  <a:schemeClr val="tx1"/>
                </a:solidFill>
              </a:rPr>
              <a:t>sama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AN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AN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memiliki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berbeda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berarti</a:t>
            </a:r>
            <a:r>
              <a:rPr lang="en-US" sz="1800" dirty="0" smtClean="0">
                <a:solidFill>
                  <a:schemeClr val="tx1"/>
                </a:solidFill>
              </a:rPr>
              <a:t> strain </a:t>
            </a:r>
            <a:r>
              <a:rPr lang="en-US" sz="1800" dirty="0" err="1" smtClean="0">
                <a:solidFill>
                  <a:schemeClr val="tx1"/>
                </a:solidFill>
              </a:rPr>
              <a:t>berbeda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OB</a:t>
            </a:r>
            <a:r>
              <a:rPr lang="en-US" sz="1800" baseline="-25000" dirty="0" smtClean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tergantung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asal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2565400" algn="l">
              <a:lnSpc>
                <a:spcPct val="5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565400" algn="l"/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NAV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CAD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profil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sangat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mirip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enzim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restriksi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Eco</a:t>
            </a:r>
            <a:r>
              <a:rPr lang="en-US" sz="1800" dirty="0" err="1" smtClean="0">
                <a:solidFill>
                  <a:schemeClr val="tx1"/>
                </a:solidFill>
              </a:rPr>
              <a:t>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Hind</a:t>
            </a:r>
            <a:r>
              <a:rPr lang="en-US" sz="1800" dirty="0" err="1" smtClean="0">
                <a:solidFill>
                  <a:schemeClr val="tx1"/>
                </a:solidFill>
              </a:rPr>
              <a:t>III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juga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virulensinya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2565400" algn="l">
              <a:lnSpc>
                <a:spcPct val="5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565400" algn="l"/>
            <a:r>
              <a:rPr lang="en-US" sz="1800" dirty="0" err="1" smtClean="0">
                <a:solidFill>
                  <a:schemeClr val="tx1"/>
                </a:solidFill>
              </a:rPr>
              <a:t>Penggunaan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Eco</a:t>
            </a:r>
            <a:r>
              <a:rPr lang="en-US" sz="1800" dirty="0" err="1" smtClean="0">
                <a:solidFill>
                  <a:schemeClr val="tx1"/>
                </a:solidFill>
              </a:rPr>
              <a:t>RI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Hind</a:t>
            </a:r>
            <a:r>
              <a:rPr lang="en-US" sz="1800" dirty="0" err="1" smtClean="0">
                <a:solidFill>
                  <a:schemeClr val="tx1"/>
                </a:solidFill>
              </a:rPr>
              <a:t>III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Bam</a:t>
            </a:r>
            <a:r>
              <a:rPr lang="en-US" sz="1800" dirty="0" err="1" smtClean="0">
                <a:solidFill>
                  <a:schemeClr val="tx1"/>
                </a:solidFill>
              </a:rPr>
              <a:t>HI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perbedaan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fragmen</a:t>
            </a:r>
            <a:r>
              <a:rPr lang="en-US" sz="1800" dirty="0" smtClean="0">
                <a:solidFill>
                  <a:schemeClr val="tx1"/>
                </a:solidFill>
              </a:rPr>
              <a:t> DNA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cara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sama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mengakibatkan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kematian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Spodoptera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frugiperda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2565400" algn="l">
              <a:lnSpc>
                <a:spcPct val="50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04800"/>
            <a:ext cx="77724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HASIL DAN PEMBAHASAN…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Samyuni\AppData\Local\Microsoft\Windows\Temporary Internet Files\Content.Word\New Picture (6)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259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KESIMPULAN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267200"/>
          </a:xfrm>
        </p:spPr>
        <p:txBody>
          <a:bodyPr>
            <a:normAutofit fontScale="70000" lnSpcReduction="20000"/>
          </a:bodyPr>
          <a:lstStyle/>
          <a:p>
            <a:pPr marL="341313" indent="-341313" algn="l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Menurut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ukuran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struktur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protein </a:t>
            </a:r>
            <a:r>
              <a:rPr lang="en-US" dirty="0" err="1" smtClean="0">
                <a:solidFill>
                  <a:schemeClr val="tx1"/>
                </a:solidFill>
              </a:rPr>
              <a:t>utama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pembentuk</a:t>
            </a:r>
            <a:r>
              <a:rPr lang="en-US" dirty="0" smtClean="0">
                <a:solidFill>
                  <a:schemeClr val="tx1"/>
                </a:solidFill>
              </a:rPr>
              <a:t> OBs, </a:t>
            </a:r>
            <a:r>
              <a:rPr lang="en-US" i="1" dirty="0" err="1" smtClean="0">
                <a:solidFill>
                  <a:schemeClr val="tx1"/>
                </a:solidFill>
              </a:rPr>
              <a:t>Baculovirus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golong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dua</a:t>
            </a:r>
            <a:r>
              <a:rPr lang="en-US" dirty="0" smtClean="0">
                <a:solidFill>
                  <a:schemeClr val="tx1"/>
                </a:solidFill>
              </a:rPr>
              <a:t> genera </a:t>
            </a:r>
            <a:r>
              <a:rPr lang="en-US" dirty="0" err="1" smtClean="0">
                <a:solidFill>
                  <a:schemeClr val="tx1"/>
                </a:solidFill>
              </a:rPr>
              <a:t>utama</a:t>
            </a:r>
            <a:r>
              <a:rPr lang="en-US" dirty="0" smtClean="0">
                <a:solidFill>
                  <a:schemeClr val="tx1"/>
                </a:solidFill>
              </a:rPr>
              <a:t> :  </a:t>
            </a:r>
            <a:r>
              <a:rPr lang="en-US" i="1" dirty="0" err="1" smtClean="0">
                <a:solidFill>
                  <a:schemeClr val="tx1"/>
                </a:solidFill>
              </a:rPr>
              <a:t>nucleopolyhedrovirus</a:t>
            </a:r>
            <a:r>
              <a:rPr lang="en-US" dirty="0" smtClean="0">
                <a:solidFill>
                  <a:schemeClr val="tx1"/>
                </a:solidFill>
              </a:rPr>
              <a:t> (NPV)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granulovirus</a:t>
            </a:r>
            <a:r>
              <a:rPr lang="en-US" dirty="0" smtClean="0">
                <a:solidFill>
                  <a:schemeClr val="tx1"/>
                </a:solidFill>
              </a:rPr>
              <a:t> (GV).</a:t>
            </a:r>
          </a:p>
          <a:p>
            <a:pPr marL="341313" indent="-341313" algn="l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analisis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filogenetik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Baculovirus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digolongkan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4 genera: </a:t>
            </a:r>
            <a:r>
              <a:rPr lang="en-US" dirty="0" err="1" smtClean="0">
                <a:solidFill>
                  <a:schemeClr val="tx1"/>
                </a:solidFill>
              </a:rPr>
              <a:t>Alphabaculovirus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Betabaculovirus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Gammabaculovirus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Deltabaculovirus</a:t>
            </a:r>
            <a:endParaRPr lang="en-US" dirty="0" smtClean="0">
              <a:solidFill>
                <a:schemeClr val="tx1"/>
              </a:solidFill>
            </a:endParaRPr>
          </a:p>
          <a:p>
            <a:pPr marL="341313" indent="-341313" algn="l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Isolat</a:t>
            </a:r>
            <a:r>
              <a:rPr lang="en-US" dirty="0" smtClean="0">
                <a:solidFill>
                  <a:schemeClr val="tx1"/>
                </a:solidFill>
              </a:rPr>
              <a:t> CAD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NAV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menunjukkan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pola</a:t>
            </a:r>
            <a:r>
              <a:rPr lang="en-US" dirty="0" smtClean="0">
                <a:solidFill>
                  <a:schemeClr val="tx1"/>
                </a:solidFill>
              </a:rPr>
              <a:t> pita yang </a:t>
            </a:r>
            <a:r>
              <a:rPr lang="en-US" dirty="0" err="1" smtClean="0">
                <a:solidFill>
                  <a:schemeClr val="tx1"/>
                </a:solidFill>
              </a:rPr>
              <a:t>sama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isolat</a:t>
            </a:r>
            <a:r>
              <a:rPr lang="en-US" dirty="0" smtClean="0">
                <a:solidFill>
                  <a:schemeClr val="tx1"/>
                </a:solidFill>
              </a:rPr>
              <a:t> AN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AN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berbeda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1313" indent="-341313" algn="l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Perbedaan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virulensi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dimungkin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band yang </a:t>
            </a:r>
            <a:r>
              <a:rPr lang="en-US" dirty="0" err="1" smtClean="0">
                <a:solidFill>
                  <a:schemeClr val="tx1"/>
                </a:solidFill>
              </a:rPr>
              <a:t>berbeda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berisi</a:t>
            </a:r>
            <a:r>
              <a:rPr lang="en-US" dirty="0" smtClean="0">
                <a:solidFill>
                  <a:schemeClr val="tx1"/>
                </a:solidFill>
              </a:rPr>
              <a:t> gen yang </a:t>
            </a:r>
            <a:r>
              <a:rPr lang="en-US" dirty="0" err="1" smtClean="0">
                <a:solidFill>
                  <a:schemeClr val="tx1"/>
                </a:solidFill>
              </a:rPr>
              <a:t>terlibat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virulensi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DAFTAR PUSTAKA</a:t>
            </a:r>
            <a:endParaRPr lang="en-US" sz="3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114800"/>
          </a:xfrm>
        </p:spPr>
        <p:txBody>
          <a:bodyPr>
            <a:normAutofit lnSpcReduction="10000"/>
          </a:bodyPr>
          <a:lstStyle/>
          <a:p>
            <a:pPr marL="342900" indent="-342900" algn="just"/>
            <a:r>
              <a:rPr lang="en-US" sz="1800" dirty="0" err="1" smtClean="0">
                <a:solidFill>
                  <a:schemeClr val="tx1"/>
                </a:solidFill>
              </a:rPr>
              <a:t>Amer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Haitham</a:t>
            </a:r>
            <a:r>
              <a:rPr lang="en-US" sz="1800" dirty="0" smtClean="0">
                <a:solidFill>
                  <a:schemeClr val="tx1"/>
                </a:solidFill>
              </a:rPr>
              <a:t> Mohamed, 2011. </a:t>
            </a:r>
            <a:r>
              <a:rPr lang="en-US" sz="1800" b="1" dirty="0" err="1" smtClean="0">
                <a:solidFill>
                  <a:schemeClr val="tx1"/>
                </a:solidFill>
              </a:rPr>
              <a:t>Baculovirus</a:t>
            </a:r>
            <a:r>
              <a:rPr lang="en-US" sz="1800" b="1" dirty="0" smtClean="0">
                <a:solidFill>
                  <a:schemeClr val="tx1"/>
                </a:solidFill>
              </a:rPr>
              <a:t> expression vector system : An efficient tool for the production of </a:t>
            </a:r>
            <a:r>
              <a:rPr lang="en-US" sz="1800" b="1" dirty="0" err="1" smtClean="0">
                <a:solidFill>
                  <a:schemeClr val="tx1"/>
                </a:solidFill>
              </a:rPr>
              <a:t>heterologous</a:t>
            </a:r>
            <a:r>
              <a:rPr lang="en-US" sz="1800" b="1" dirty="0" smtClean="0">
                <a:solidFill>
                  <a:schemeClr val="tx1"/>
                </a:solidFill>
              </a:rPr>
              <a:t> recombinant proteins. </a:t>
            </a:r>
            <a:r>
              <a:rPr lang="en-US" sz="1800" dirty="0" smtClean="0">
                <a:solidFill>
                  <a:schemeClr val="tx1"/>
                </a:solidFill>
              </a:rPr>
              <a:t>African Journal of Biotechnology Vol. 10(32), pp. 5927-5933, 4 July, 2011</a:t>
            </a:r>
          </a:p>
          <a:p>
            <a:pPr marL="342900" indent="-342900" algn="just"/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sz="1800" dirty="0" err="1" smtClean="0">
                <a:solidFill>
                  <a:schemeClr val="tx1"/>
                </a:solidFill>
              </a:rPr>
              <a:t>Miele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Solange</a:t>
            </a:r>
            <a:r>
              <a:rPr lang="en-US" sz="1800" dirty="0" smtClean="0">
                <a:solidFill>
                  <a:schemeClr val="tx1"/>
                </a:solidFill>
              </a:rPr>
              <a:t> Ana Belen et al, 2011. </a:t>
            </a:r>
            <a:r>
              <a:rPr lang="en-US" sz="1800" b="1" dirty="0" err="1" smtClean="0">
                <a:solidFill>
                  <a:schemeClr val="tx1"/>
                </a:solidFill>
              </a:rPr>
              <a:t>Baculovirus</a:t>
            </a:r>
            <a:r>
              <a:rPr lang="en-US" sz="1800" b="1" dirty="0" smtClean="0">
                <a:solidFill>
                  <a:schemeClr val="tx1"/>
                </a:solidFill>
              </a:rPr>
              <a:t> : Molecular </a:t>
            </a:r>
            <a:r>
              <a:rPr lang="en-US" sz="1800" b="1" dirty="0" err="1" smtClean="0">
                <a:solidFill>
                  <a:schemeClr val="tx1"/>
                </a:solidFill>
              </a:rPr>
              <a:t>Insightson</a:t>
            </a:r>
            <a:r>
              <a:rPr lang="en-US" sz="1800" b="1" dirty="0" smtClean="0">
                <a:solidFill>
                  <a:schemeClr val="tx1"/>
                </a:solidFill>
              </a:rPr>
              <a:t> Their Diversity and Conservation. </a:t>
            </a:r>
            <a:r>
              <a:rPr lang="en-US" sz="1800" dirty="0" smtClean="0">
                <a:solidFill>
                  <a:schemeClr val="tx1"/>
                </a:solidFill>
              </a:rPr>
              <a:t>International Journal of Evolutionary Biology Volume 2011, Article ID 379424, 15 pages</a:t>
            </a:r>
          </a:p>
          <a:p>
            <a:pPr marL="342900" indent="-342900" algn="just"/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sz="1800" dirty="0" smtClean="0">
                <a:solidFill>
                  <a:schemeClr val="tx1"/>
                </a:solidFill>
              </a:rPr>
              <a:t>Velasco, Claudio Rios et al, 2012. </a:t>
            </a:r>
            <a:r>
              <a:rPr lang="en-US" sz="1800" b="1" dirty="0" smtClean="0">
                <a:solidFill>
                  <a:schemeClr val="tx1"/>
                </a:solidFill>
              </a:rPr>
              <a:t>Characterization of </a:t>
            </a:r>
            <a:r>
              <a:rPr lang="en-US" sz="1800" b="1" dirty="0" err="1" smtClean="0">
                <a:solidFill>
                  <a:schemeClr val="tx1"/>
                </a:solidFill>
              </a:rPr>
              <a:t>baculovirus</a:t>
            </a:r>
            <a:r>
              <a:rPr lang="en-US" sz="1800" b="1" dirty="0" smtClean="0">
                <a:solidFill>
                  <a:schemeClr val="tx1"/>
                </a:solidFill>
              </a:rPr>
              <a:t> isolates obtained from soil by restriction fragment patterns . </a:t>
            </a:r>
            <a:r>
              <a:rPr lang="en-US" sz="1800" dirty="0" smtClean="0">
                <a:solidFill>
                  <a:schemeClr val="tx1"/>
                </a:solidFill>
              </a:rPr>
              <a:t>African Journal of Microbiology Research Vol. 6(21), pp.4546-4549, 9 June, 2012</a:t>
            </a:r>
          </a:p>
          <a:p>
            <a:pPr marL="342900" indent="-342900" algn="just"/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51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PENDAHULUAN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7244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berasal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bahasa</a:t>
            </a:r>
            <a:r>
              <a:rPr lang="en-US" sz="1800" dirty="0" smtClean="0">
                <a:solidFill>
                  <a:schemeClr val="tx1"/>
                </a:solidFill>
              </a:rPr>
              <a:t> Latin </a:t>
            </a:r>
            <a:r>
              <a:rPr lang="en-US" sz="1800" i="1" dirty="0" err="1" smtClean="0">
                <a:solidFill>
                  <a:schemeClr val="tx1"/>
                </a:solidFill>
              </a:rPr>
              <a:t>baculum</a:t>
            </a:r>
            <a:r>
              <a:rPr lang="en-US" sz="1800" dirty="0" smtClean="0">
                <a:solidFill>
                  <a:schemeClr val="tx1"/>
                </a:solidFill>
              </a:rPr>
              <a:t> , yang </a:t>
            </a:r>
            <a:r>
              <a:rPr lang="en-US" sz="1800" dirty="0" err="1" smtClean="0">
                <a:solidFill>
                  <a:schemeClr val="tx1"/>
                </a:solidFill>
              </a:rPr>
              <a:t>berarti</a:t>
            </a:r>
            <a:r>
              <a:rPr lang="en-US" sz="1800" dirty="0" smtClean="0">
                <a:solidFill>
                  <a:schemeClr val="tx1"/>
                </a:solidFill>
              </a:rPr>
              <a:t> “</a:t>
            </a:r>
            <a:r>
              <a:rPr lang="en-US" sz="1800" dirty="0" err="1" smtClean="0">
                <a:solidFill>
                  <a:schemeClr val="tx1"/>
                </a:solidFill>
              </a:rPr>
              <a:t>batang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tongkat</a:t>
            </a:r>
            <a:r>
              <a:rPr lang="en-US" sz="1800" dirty="0" smtClean="0">
                <a:solidFill>
                  <a:schemeClr val="tx1"/>
                </a:solidFill>
              </a:rPr>
              <a:t>” </a:t>
            </a:r>
            <a:r>
              <a:rPr lang="en-US" sz="1800" dirty="0" err="1" smtClean="0">
                <a:solidFill>
                  <a:schemeClr val="tx1"/>
                </a:solidFill>
              </a:rPr>
              <a:t>mengacu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morfologi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nukleokapsid</a:t>
            </a:r>
            <a:r>
              <a:rPr lang="en-US" sz="1800" dirty="0" smtClean="0">
                <a:solidFill>
                  <a:schemeClr val="tx1"/>
                </a:solidFill>
              </a:rPr>
              <a:t> virus.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kelompok</a:t>
            </a:r>
            <a:r>
              <a:rPr lang="en-US" sz="1800" dirty="0" smtClean="0">
                <a:solidFill>
                  <a:schemeClr val="tx1"/>
                </a:solidFill>
              </a:rPr>
              <a:t> virus </a:t>
            </a:r>
            <a:r>
              <a:rPr lang="en-US" sz="1800" dirty="0" err="1" smtClean="0">
                <a:solidFill>
                  <a:schemeClr val="tx1"/>
                </a:solidFill>
              </a:rPr>
              <a:t>serangga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mengandung</a:t>
            </a:r>
            <a:r>
              <a:rPr lang="en-US" sz="1800" dirty="0" smtClean="0">
                <a:solidFill>
                  <a:schemeClr val="tx1"/>
                </a:solidFill>
              </a:rPr>
              <a:t> DNA </a:t>
            </a:r>
            <a:r>
              <a:rPr lang="en-US" sz="1800" dirty="0" err="1" smtClean="0">
                <a:solidFill>
                  <a:schemeClr val="tx1"/>
                </a:solidFill>
              </a:rPr>
              <a:t>beruntai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ganda</a:t>
            </a:r>
            <a:r>
              <a:rPr lang="en-US" sz="1800" dirty="0" smtClean="0">
                <a:solidFill>
                  <a:schemeClr val="tx1"/>
                </a:solidFill>
              </a:rPr>
              <a:t> 80 </a:t>
            </a:r>
            <a:r>
              <a:rPr lang="en-US" sz="1800" dirty="0" err="1" smtClean="0">
                <a:solidFill>
                  <a:schemeClr val="tx1"/>
                </a:solidFill>
              </a:rPr>
              <a:t>sampai</a:t>
            </a:r>
            <a:r>
              <a:rPr lang="en-US" sz="1800" dirty="0" smtClean="0">
                <a:solidFill>
                  <a:schemeClr val="tx1"/>
                </a:solidFill>
              </a:rPr>
              <a:t> 180 </a:t>
            </a:r>
            <a:r>
              <a:rPr lang="en-US" sz="1800" dirty="0" err="1" smtClean="0">
                <a:solidFill>
                  <a:schemeClr val="tx1"/>
                </a:solidFill>
              </a:rPr>
              <a:t>kbp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menginfeksi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populasi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serangga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lebih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600 </a:t>
            </a:r>
            <a:r>
              <a:rPr lang="en-US" sz="1800" dirty="0" err="1" smtClean="0">
                <a:solidFill>
                  <a:schemeClr val="tx1"/>
                </a:solidFill>
              </a:rPr>
              <a:t>spesies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terutama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ordo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Lepidoptera</a:t>
            </a:r>
            <a:r>
              <a:rPr lang="en-US" sz="1800" dirty="0" smtClean="0">
                <a:solidFill>
                  <a:schemeClr val="tx1"/>
                </a:solidFill>
              </a:rPr>
              <a:t> , </a:t>
            </a:r>
            <a:r>
              <a:rPr lang="en-US" sz="1800" i="1" dirty="0" smtClean="0">
                <a:solidFill>
                  <a:schemeClr val="tx1"/>
                </a:solidFill>
              </a:rPr>
              <a:t>Hymenoptera</a:t>
            </a:r>
            <a:r>
              <a:rPr lang="en-US" sz="1800" dirty="0" smtClean="0">
                <a:solidFill>
                  <a:schemeClr val="tx1"/>
                </a:solidFill>
              </a:rPr>
              <a:t> , </a:t>
            </a:r>
            <a:r>
              <a:rPr lang="en-US" sz="1800" i="1" dirty="0" err="1" smtClean="0">
                <a:solidFill>
                  <a:schemeClr val="tx1"/>
                </a:solidFill>
              </a:rPr>
              <a:t>Diptera</a:t>
            </a:r>
            <a:r>
              <a:rPr lang="en-US" sz="1800" dirty="0" smtClean="0">
                <a:solidFill>
                  <a:schemeClr val="tx1"/>
                </a:solidFill>
              </a:rPr>
              <a:t> ,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ordo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Lepidoptera, Hymenoptera, </a:t>
            </a:r>
            <a:r>
              <a:rPr lang="en-US" sz="1800" i="1" dirty="0" err="1" smtClean="0">
                <a:solidFill>
                  <a:schemeClr val="tx1"/>
                </a:solidFill>
              </a:rPr>
              <a:t>Diptera,Coleoptera</a:t>
            </a:r>
            <a:r>
              <a:rPr lang="en-US" sz="1800" dirty="0" smtClean="0">
                <a:solidFill>
                  <a:schemeClr val="tx1"/>
                </a:solidFill>
              </a:rPr>
              <a:t> , </a:t>
            </a:r>
            <a:r>
              <a:rPr lang="en-US" sz="1800" i="1" dirty="0" err="1" smtClean="0">
                <a:solidFill>
                  <a:schemeClr val="tx1"/>
                </a:solidFill>
              </a:rPr>
              <a:t>Neuptera</a:t>
            </a:r>
            <a:r>
              <a:rPr lang="en-US" sz="1800" dirty="0" smtClean="0">
                <a:solidFill>
                  <a:schemeClr val="tx1"/>
                </a:solidFill>
              </a:rPr>
              <a:t> , </a:t>
            </a:r>
            <a:r>
              <a:rPr lang="en-US" sz="1800" i="1" dirty="0" err="1" smtClean="0">
                <a:solidFill>
                  <a:schemeClr val="tx1"/>
                </a:solidFill>
              </a:rPr>
              <a:t>Siphonoptera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Trichptera</a:t>
            </a:r>
            <a:r>
              <a:rPr lang="en-US" sz="18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Pengetahuan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tentang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keanekaragaman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alam</a:t>
            </a:r>
            <a:r>
              <a:rPr lang="en-US" sz="1800" dirty="0" smtClean="0">
                <a:solidFill>
                  <a:schemeClr val="tx1"/>
                </a:solidFill>
              </a:rPr>
              <a:t>, intra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antar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spesifik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berkontribusi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klasifikasi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lebih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serta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menjadi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penting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khususnya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desain</a:t>
            </a:r>
            <a:r>
              <a:rPr lang="en-US" sz="1800" dirty="0" smtClean="0">
                <a:solidFill>
                  <a:schemeClr val="tx1"/>
                </a:solidFill>
              </a:rPr>
              <a:t> bio-</a:t>
            </a:r>
            <a:r>
              <a:rPr lang="en-US" sz="1800" dirty="0" err="1" smtClean="0">
                <a:solidFill>
                  <a:schemeClr val="tx1"/>
                </a:solidFill>
              </a:rPr>
              <a:t>insektisida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Baculoviruses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diklasifikasikan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sesuai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inang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terisolasi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6575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Keragaman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Baculovirus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696200" cy="9906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Menurut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bentuk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ukuran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struktur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protein </a:t>
            </a:r>
            <a:r>
              <a:rPr lang="en-US" sz="1800" dirty="0" err="1" smtClean="0">
                <a:solidFill>
                  <a:schemeClr val="tx1"/>
                </a:solidFill>
              </a:rPr>
              <a:t>utama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pembentuk</a:t>
            </a:r>
            <a:r>
              <a:rPr lang="en-US" sz="1800" dirty="0" smtClean="0">
                <a:solidFill>
                  <a:schemeClr val="tx1"/>
                </a:solidFill>
              </a:rPr>
              <a:t> OBs, </a:t>
            </a:r>
            <a:r>
              <a:rPr lang="en-US" sz="1800" i="1" dirty="0" err="1" smtClean="0">
                <a:solidFill>
                  <a:schemeClr val="tx1"/>
                </a:solidFill>
              </a:rPr>
              <a:t>Baculovirus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golong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menjadi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dua</a:t>
            </a:r>
            <a:r>
              <a:rPr lang="en-US" sz="1800" dirty="0" smtClean="0">
                <a:solidFill>
                  <a:schemeClr val="tx1"/>
                </a:solidFill>
              </a:rPr>
              <a:t> genera </a:t>
            </a:r>
            <a:r>
              <a:rPr lang="en-US" sz="1800" dirty="0" err="1" smtClean="0">
                <a:solidFill>
                  <a:schemeClr val="tx1"/>
                </a:solidFill>
              </a:rPr>
              <a:t>utama</a:t>
            </a:r>
            <a:r>
              <a:rPr lang="en-US" sz="1800" dirty="0" smtClean="0">
                <a:solidFill>
                  <a:schemeClr val="tx1"/>
                </a:solidFill>
              </a:rPr>
              <a:t> :  </a:t>
            </a:r>
            <a:r>
              <a:rPr lang="en-US" sz="1800" i="1" dirty="0" err="1" smtClean="0">
                <a:solidFill>
                  <a:schemeClr val="tx1"/>
                </a:solidFill>
              </a:rPr>
              <a:t>nucleopolyhedrovirus</a:t>
            </a:r>
            <a:r>
              <a:rPr lang="en-US" sz="1800" dirty="0" smtClean="0">
                <a:solidFill>
                  <a:schemeClr val="tx1"/>
                </a:solidFill>
              </a:rPr>
              <a:t> (NPV)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granulovirus</a:t>
            </a:r>
            <a:r>
              <a:rPr lang="en-US" sz="1800" dirty="0" smtClean="0">
                <a:solidFill>
                  <a:schemeClr val="tx1"/>
                </a:solidFill>
              </a:rPr>
              <a:t> (GV).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447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2000" y="2209800"/>
            <a:ext cx="5562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388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Granulovirus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genus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ovicylindrical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0,25-0,5 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diameter 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mengandung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tunggal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menulis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penampilan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granular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bawah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mikroskop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cahaya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2388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388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Nucleopolyhedrovirus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polyhedral OBS, 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jauh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diameter (1 - 15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terdiri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terkait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polyhedrin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2388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Beberapa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virus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berisi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nukleokapsid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(single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nucleopolyhedrosis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viruses; SNPVs),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sementara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lain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mengandung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banyak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nukleokapsid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(Multiple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nucleopolyhedrosis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MNPVs).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762000"/>
            <a:ext cx="4724400" cy="57150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analisis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filogenetik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Baculovirus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digolongkan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4 genera: </a:t>
            </a:r>
            <a:r>
              <a:rPr lang="en-US" dirty="0" err="1" smtClean="0">
                <a:solidFill>
                  <a:schemeClr val="tx1"/>
                </a:solidFill>
              </a:rPr>
              <a:t>Alphabaculovirus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Betabaculovirus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Gammabaculovirus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Deltabaculovirus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Alphabaculovirus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mencakup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baculovirus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spesifik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lepidoptera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Grup</a:t>
            </a:r>
            <a:r>
              <a:rPr lang="en-US" dirty="0" smtClean="0">
                <a:solidFill>
                  <a:schemeClr val="tx1"/>
                </a:solidFill>
              </a:rPr>
              <a:t> I (</a:t>
            </a:r>
            <a:r>
              <a:rPr lang="en-US" dirty="0" err="1" smtClean="0">
                <a:solidFill>
                  <a:schemeClr val="tx1"/>
                </a:solidFill>
              </a:rPr>
              <a:t>clade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clade</a:t>
            </a:r>
            <a:r>
              <a:rPr lang="en-US" dirty="0" smtClean="0">
                <a:solidFill>
                  <a:schemeClr val="tx1"/>
                </a:solidFill>
              </a:rPr>
              <a:t> b)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Grup</a:t>
            </a:r>
            <a:r>
              <a:rPr lang="en-US" dirty="0" smtClean="0">
                <a:solidFill>
                  <a:schemeClr val="tx1"/>
                </a:solidFill>
              </a:rPr>
              <a:t> II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protein </a:t>
            </a:r>
            <a:r>
              <a:rPr lang="en-US" dirty="0" err="1" smtClean="0">
                <a:solidFill>
                  <a:schemeClr val="tx1"/>
                </a:solidFill>
              </a:rPr>
              <a:t>fusogenik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b="1" dirty="0" err="1" smtClean="0">
                <a:solidFill>
                  <a:schemeClr val="tx1"/>
                </a:solidFill>
              </a:rPr>
              <a:t>Betabaculovirus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terdiri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granulovirus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spesifik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lepidopteran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clades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clade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clade</a:t>
            </a:r>
            <a:r>
              <a:rPr lang="en-US" dirty="0" smtClean="0">
                <a:solidFill>
                  <a:schemeClr val="tx1"/>
                </a:solidFill>
              </a:rPr>
              <a:t> b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b="1" dirty="0" err="1" smtClean="0">
                <a:solidFill>
                  <a:schemeClr val="tx1"/>
                </a:solidFill>
              </a:rPr>
              <a:t>Gammabaculovirus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meliputi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baculovirus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spesifik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hymenopteran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Deltabaculovirus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hanya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CuniNPV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Saat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57 </a:t>
            </a:r>
            <a:r>
              <a:rPr lang="en-US" dirty="0" err="1" smtClean="0">
                <a:solidFill>
                  <a:schemeClr val="tx1"/>
                </a:solidFill>
              </a:rPr>
              <a:t>genom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baculovirus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lengkap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disimpan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GenBank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terdiri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41 </a:t>
            </a:r>
            <a:r>
              <a:rPr lang="en-US" dirty="0" err="1" smtClean="0">
                <a:solidFill>
                  <a:schemeClr val="tx1"/>
                </a:solidFill>
              </a:rPr>
              <a:t>Alphabaculoviruses</a:t>
            </a:r>
            <a:r>
              <a:rPr lang="en-US" dirty="0" smtClean="0">
                <a:solidFill>
                  <a:schemeClr val="tx1"/>
                </a:solidFill>
              </a:rPr>
              <a:t>, 12 </a:t>
            </a:r>
            <a:r>
              <a:rPr lang="en-US" dirty="0" err="1" smtClean="0">
                <a:solidFill>
                  <a:schemeClr val="tx1"/>
                </a:solidFill>
              </a:rPr>
              <a:t>Betabaculoviruses</a:t>
            </a:r>
            <a:r>
              <a:rPr lang="en-US" dirty="0" smtClean="0">
                <a:solidFill>
                  <a:schemeClr val="tx1"/>
                </a:solidFill>
              </a:rPr>
              <a:t>, 3 </a:t>
            </a:r>
            <a:r>
              <a:rPr lang="en-US" dirty="0" err="1" smtClean="0">
                <a:solidFill>
                  <a:schemeClr val="tx1"/>
                </a:solidFill>
              </a:rPr>
              <a:t>Gammabaculoviruses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Deltabaculovirus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Materi</a:t>
            </a:r>
            <a:r>
              <a:rPr lang="en-US" dirty="0" smtClean="0">
                <a:solidFill>
                  <a:schemeClr val="tx1"/>
                </a:solidFill>
              </a:rPr>
              <a:t> gen </a:t>
            </a:r>
            <a:r>
              <a:rPr lang="en-US" dirty="0" err="1" smtClean="0">
                <a:solidFill>
                  <a:schemeClr val="tx1"/>
                </a:solidFill>
              </a:rPr>
              <a:t>antara</a:t>
            </a:r>
            <a:r>
              <a:rPr lang="en-US" dirty="0" smtClean="0">
                <a:solidFill>
                  <a:schemeClr val="tx1"/>
                </a:solidFill>
              </a:rPr>
              <a:t> 90-181 gen (</a:t>
            </a:r>
            <a:r>
              <a:rPr lang="en-US" dirty="0" err="1" smtClean="0">
                <a:solidFill>
                  <a:schemeClr val="tx1"/>
                </a:solidFill>
              </a:rPr>
              <a:t>Alphabaculovirus</a:t>
            </a:r>
            <a:r>
              <a:rPr lang="en-US" dirty="0" smtClean="0">
                <a:solidFill>
                  <a:schemeClr val="tx1"/>
                </a:solidFill>
              </a:rPr>
              <a:t> : 118-169; </a:t>
            </a:r>
            <a:r>
              <a:rPr lang="en-US" dirty="0" err="1" smtClean="0">
                <a:solidFill>
                  <a:schemeClr val="tx1"/>
                </a:solidFill>
              </a:rPr>
              <a:t>Betabaculovirus</a:t>
            </a:r>
            <a:r>
              <a:rPr lang="en-US" dirty="0" smtClean="0">
                <a:solidFill>
                  <a:schemeClr val="tx1"/>
                </a:solidFill>
              </a:rPr>
              <a:t> : 116-181; </a:t>
            </a:r>
            <a:r>
              <a:rPr lang="en-US" dirty="0" err="1" smtClean="0">
                <a:solidFill>
                  <a:schemeClr val="tx1"/>
                </a:solidFill>
              </a:rPr>
              <a:t>Gammabaculovirus</a:t>
            </a:r>
            <a:r>
              <a:rPr lang="en-US" dirty="0" smtClean="0">
                <a:solidFill>
                  <a:schemeClr val="tx1"/>
                </a:solidFill>
              </a:rPr>
              <a:t> : 90-93; </a:t>
            </a:r>
            <a:r>
              <a:rPr lang="en-US" dirty="0" err="1" smtClean="0">
                <a:solidFill>
                  <a:schemeClr val="tx1"/>
                </a:solidFill>
              </a:rPr>
              <a:t>Deltabaculovirus</a:t>
            </a:r>
            <a:r>
              <a:rPr lang="en-US" dirty="0" smtClean="0">
                <a:solidFill>
                  <a:schemeClr val="tx1"/>
                </a:solidFill>
              </a:rPr>
              <a:t> : 109)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Keragaman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Baculovirus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29337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38862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Tidak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laporan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sebelumnya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tentang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mendapatkan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diisolasi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Baculoviruses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sering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diidentifikasi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morfologi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gejala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inang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Hal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dimungkinkan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untuk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mendapatkan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fragmen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restriksi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sebagai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pembeda</a:t>
            </a:r>
            <a:r>
              <a:rPr lang="en-US" sz="1800" dirty="0" smtClean="0">
                <a:solidFill>
                  <a:schemeClr val="tx1"/>
                </a:solidFill>
              </a:rPr>
              <a:t> DNA </a:t>
            </a:r>
            <a:r>
              <a:rPr lang="en-US" sz="1800" dirty="0" err="1" smtClean="0">
                <a:solidFill>
                  <a:schemeClr val="tx1"/>
                </a:solidFill>
              </a:rPr>
              <a:t>genomnya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antara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spesies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Paparan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meyampaikan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coba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isolasi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pemurnian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karakterisasi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molekuler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enzim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restriksi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empat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berbeda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diperoleh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lahan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jagung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penuh</a:t>
            </a:r>
            <a:r>
              <a:rPr lang="en-US" sz="1800" dirty="0" smtClean="0">
                <a:solidFill>
                  <a:schemeClr val="tx1"/>
                </a:solidFill>
              </a:rPr>
              <a:t> larva FAW (</a:t>
            </a:r>
            <a:r>
              <a:rPr lang="en-US" sz="1800" dirty="0" err="1" smtClean="0">
                <a:solidFill>
                  <a:schemeClr val="tx1"/>
                </a:solidFill>
              </a:rPr>
              <a:t>ulat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grayak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Coahuila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Nuevo León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BAHAN DAN METODE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3000"/>
            <a:ext cx="7543800" cy="5410200"/>
          </a:xfrm>
        </p:spPr>
        <p:txBody>
          <a:bodyPr>
            <a:normAutofit lnSpcReduction="10000"/>
          </a:bodyPr>
          <a:lstStyle/>
          <a:p>
            <a:pPr marL="228600" indent="-228600" algn="just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</a:rPr>
              <a:t>. </a:t>
            </a:r>
            <a:r>
              <a:rPr lang="en-US" sz="1800" b="1" dirty="0" err="1" smtClean="0">
                <a:solidFill>
                  <a:schemeClr val="tx1"/>
                </a:solidFill>
              </a:rPr>
              <a:t>Koloni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serangga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28600" indent="-228600" algn="just"/>
            <a:r>
              <a:rPr lang="en-US" sz="1800" dirty="0" smtClean="0">
                <a:solidFill>
                  <a:schemeClr val="tx1"/>
                </a:solidFill>
              </a:rPr>
              <a:t>	Larva </a:t>
            </a:r>
            <a:r>
              <a:rPr lang="en-US" sz="1800" dirty="0" err="1" smtClean="0">
                <a:solidFill>
                  <a:schemeClr val="tx1"/>
                </a:solidFill>
              </a:rPr>
              <a:t>ulat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grayak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dipelihara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kondisi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terkendali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buatan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228600" indent="-228600" algn="just"/>
            <a:r>
              <a:rPr lang="en-US" sz="1800" b="1" dirty="0" smtClean="0">
                <a:solidFill>
                  <a:schemeClr val="tx1"/>
                </a:solidFill>
              </a:rPr>
              <a:t>2. </a:t>
            </a:r>
            <a:r>
              <a:rPr lang="en-US" sz="1800" b="1" dirty="0" err="1" smtClean="0">
                <a:solidFill>
                  <a:schemeClr val="tx1"/>
                </a:solidFill>
              </a:rPr>
              <a:t>Isolasi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amplifikasi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Baculovirus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28600" indent="-228600" algn="just"/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diperoleh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petak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jagung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Coahuila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Nuevo Leon, </a:t>
            </a:r>
            <a:r>
              <a:rPr lang="en-US" sz="1800" dirty="0" err="1" smtClean="0">
                <a:solidFill>
                  <a:schemeClr val="tx1"/>
                </a:solidFill>
              </a:rPr>
              <a:t>Meksiko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Sampel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diambil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kedalaman</a:t>
            </a:r>
            <a:r>
              <a:rPr lang="en-US" sz="1800" dirty="0" smtClean="0">
                <a:solidFill>
                  <a:schemeClr val="tx1"/>
                </a:solidFill>
              </a:rPr>
              <a:t> 5 - 10 cm, </a:t>
            </a:r>
            <a:r>
              <a:rPr lang="en-US" sz="1800" dirty="0" err="1" smtClean="0">
                <a:solidFill>
                  <a:schemeClr val="tx1"/>
                </a:solidFill>
              </a:rPr>
              <a:t>sebanyak</a:t>
            </a:r>
            <a:r>
              <a:rPr lang="en-US" sz="1800" dirty="0" smtClean="0">
                <a:solidFill>
                  <a:schemeClr val="tx1"/>
                </a:solidFill>
              </a:rPr>
              <a:t> 600-800 g. </a:t>
            </a:r>
            <a:r>
              <a:rPr lang="en-US" sz="1800" dirty="0" err="1" smtClean="0">
                <a:solidFill>
                  <a:schemeClr val="tx1"/>
                </a:solidFill>
              </a:rPr>
              <a:t>Sampel</a:t>
            </a:r>
            <a:r>
              <a:rPr lang="en-US" sz="1800" dirty="0" smtClean="0">
                <a:solidFill>
                  <a:schemeClr val="tx1"/>
                </a:solidFill>
              </a:rPr>
              <a:t>, 25 g 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dimasukkan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100 ml </a:t>
            </a:r>
            <a:r>
              <a:rPr lang="en-US" sz="1800" dirty="0" err="1" smtClean="0">
                <a:solidFill>
                  <a:schemeClr val="tx1"/>
                </a:solidFill>
              </a:rPr>
              <a:t>pakan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buatan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FAW </a:t>
            </a:r>
            <a:r>
              <a:rPr lang="en-US" sz="1800" dirty="0" err="1" smtClean="0">
                <a:solidFill>
                  <a:schemeClr val="tx1"/>
                </a:solidFill>
              </a:rPr>
              <a:t>instar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pertama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kedua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ditempatkan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tersebut</a:t>
            </a:r>
            <a:r>
              <a:rPr lang="en-US" sz="1800" dirty="0" smtClean="0">
                <a:solidFill>
                  <a:schemeClr val="tx1"/>
                </a:solidFill>
              </a:rPr>
              <a:t>. Larva yang </a:t>
            </a:r>
            <a:r>
              <a:rPr lang="en-US" sz="1800" dirty="0" err="1" smtClean="0">
                <a:solidFill>
                  <a:schemeClr val="tx1"/>
                </a:solidFill>
              </a:rPr>
              <a:t>mati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dianggap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terinfeksi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oleh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</a:p>
          <a:p>
            <a:pPr marL="228600" indent="-228600" algn="just"/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</a:rPr>
              <a:t>Isolat-isolat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diamplifikasi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in vivo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instar</a:t>
            </a:r>
            <a:r>
              <a:rPr lang="en-US" sz="1800" dirty="0" smtClean="0">
                <a:solidFill>
                  <a:schemeClr val="tx1"/>
                </a:solidFill>
              </a:rPr>
              <a:t> FAW </a:t>
            </a:r>
            <a:r>
              <a:rPr lang="en-US" sz="1800" dirty="0" err="1" smtClean="0">
                <a:solidFill>
                  <a:schemeClr val="tx1"/>
                </a:solidFill>
              </a:rPr>
              <a:t>ketiga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dimurnikan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filtrasi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sentrifugasi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Konsentrasi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oklusi</a:t>
            </a:r>
            <a:r>
              <a:rPr lang="en-US" sz="1800" dirty="0" smtClean="0">
                <a:solidFill>
                  <a:schemeClr val="tx1"/>
                </a:solidFill>
              </a:rPr>
              <a:t> virus (OB</a:t>
            </a:r>
            <a:r>
              <a:rPr lang="en-US" sz="1800" baseline="-25000" dirty="0" smtClean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) yang </a:t>
            </a:r>
            <a:r>
              <a:rPr lang="en-US" sz="1800" dirty="0" err="1" smtClean="0">
                <a:solidFill>
                  <a:schemeClr val="tx1"/>
                </a:solidFill>
              </a:rPr>
              <a:t>dihitung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hemacytometer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disimpan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aquades</a:t>
            </a:r>
            <a:r>
              <a:rPr lang="en-US" sz="1800" dirty="0" smtClean="0">
                <a:solidFill>
                  <a:schemeClr val="tx1"/>
                </a:solidFill>
              </a:rPr>
              <a:t> 500 </a:t>
            </a:r>
            <a:r>
              <a:rPr lang="en-US" sz="1800" dirty="0" err="1" smtClean="0">
                <a:solidFill>
                  <a:schemeClr val="tx1"/>
                </a:solidFill>
              </a:rPr>
              <a:t>μL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0 ° C </a:t>
            </a:r>
            <a:r>
              <a:rPr lang="en-US" sz="1800" dirty="0" err="1" smtClean="0">
                <a:solidFill>
                  <a:schemeClr val="tx1"/>
                </a:solidFill>
              </a:rPr>
              <a:t>sampai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digunakan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/>
            <a:r>
              <a:rPr lang="en-US" sz="1800" b="1" dirty="0" smtClean="0">
                <a:solidFill>
                  <a:schemeClr val="tx1"/>
                </a:solidFill>
              </a:rPr>
              <a:t>3. </a:t>
            </a:r>
            <a:r>
              <a:rPr lang="en-US" sz="1800" b="1" dirty="0" err="1" smtClean="0">
                <a:solidFill>
                  <a:schemeClr val="tx1"/>
                </a:solidFill>
              </a:rPr>
              <a:t>Aktivitas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daya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bunuh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serangga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dari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isolat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baculovirus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</a:rPr>
              <a:t>Pakan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setiap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wadah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diinokulasi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1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7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mulai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2,0 × 10</a:t>
            </a:r>
            <a:r>
              <a:rPr lang="en-US" sz="1800" baseline="300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sampai</a:t>
            </a:r>
            <a:r>
              <a:rPr lang="en-US" sz="1800" dirty="0" smtClean="0">
                <a:solidFill>
                  <a:schemeClr val="tx1"/>
                </a:solidFill>
              </a:rPr>
              <a:t> 4,0 × 10</a:t>
            </a:r>
            <a:r>
              <a:rPr lang="en-US" sz="1800" baseline="30000" dirty="0" smtClean="0">
                <a:solidFill>
                  <a:schemeClr val="tx1"/>
                </a:solidFill>
              </a:rPr>
              <a:t>6</a:t>
            </a:r>
            <a:r>
              <a:rPr lang="en-US" sz="1800" dirty="0" smtClean="0">
                <a:solidFill>
                  <a:schemeClr val="tx1"/>
                </a:solidFill>
              </a:rPr>
              <a:t> OBs/mm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20 larva FAW per </a:t>
            </a:r>
            <a:r>
              <a:rPr lang="en-US" sz="1800" dirty="0" err="1" smtClean="0">
                <a:solidFill>
                  <a:schemeClr val="tx1"/>
                </a:solidFill>
              </a:rPr>
              <a:t>perlakuan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terinfeksi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masing-masing</a:t>
            </a:r>
            <a:r>
              <a:rPr lang="en-US" sz="1800" dirty="0" smtClean="0">
                <a:solidFill>
                  <a:schemeClr val="tx1"/>
                </a:solidFill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</a:rPr>
              <a:t>ulangan</a:t>
            </a:r>
            <a:r>
              <a:rPr lang="en-US" sz="1800" dirty="0" smtClean="0">
                <a:solidFill>
                  <a:schemeClr val="tx1"/>
                </a:solidFill>
              </a:rPr>
              <a:t>. Larva </a:t>
            </a:r>
            <a:r>
              <a:rPr lang="en-US" sz="1800" dirty="0" err="1" smtClean="0">
                <a:solidFill>
                  <a:schemeClr val="tx1"/>
                </a:solidFill>
              </a:rPr>
              <a:t>kontrol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ditempatkan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cawan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perlakuan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buatan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aquadest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Kematian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diukur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setiap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selama</a:t>
            </a:r>
            <a:r>
              <a:rPr lang="en-US" sz="1800" dirty="0" smtClean="0">
                <a:solidFill>
                  <a:schemeClr val="tx1"/>
                </a:solidFill>
              </a:rPr>
              <a:t> 25 </a:t>
            </a:r>
            <a:r>
              <a:rPr lang="en-US" sz="1800" dirty="0" err="1" smtClean="0">
                <a:solidFill>
                  <a:schemeClr val="tx1"/>
                </a:solidFill>
              </a:rPr>
              <a:t>hari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Kematian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uji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rumus</a:t>
            </a:r>
            <a:r>
              <a:rPr lang="en-US" sz="1800" dirty="0" smtClean="0">
                <a:solidFill>
                  <a:schemeClr val="tx1"/>
                </a:solidFill>
              </a:rPr>
              <a:t> Abbott, </a:t>
            </a:r>
            <a:r>
              <a:rPr lang="en-US" sz="1800" dirty="0" err="1" smtClean="0">
                <a:solidFill>
                  <a:schemeClr val="tx1"/>
                </a:solidFill>
              </a:rPr>
              <a:t>uji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Tukey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statistik</a:t>
            </a:r>
            <a:r>
              <a:rPr lang="en-US" sz="1800" dirty="0" smtClean="0">
                <a:solidFill>
                  <a:schemeClr val="tx1"/>
                </a:solidFill>
              </a:rPr>
              <a:t> Program SAS.</a:t>
            </a:r>
          </a:p>
          <a:p>
            <a:pPr marL="228600" indent="-228600" algn="just"/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685800"/>
            <a:ext cx="7391400" cy="5867400"/>
          </a:xfrm>
        </p:spPr>
        <p:txBody>
          <a:bodyPr>
            <a:noAutofit/>
          </a:bodyPr>
          <a:lstStyle/>
          <a:p>
            <a:pPr marL="177800" indent="-177800" algn="just"/>
            <a:r>
              <a:rPr lang="en-US" sz="1400" b="1" dirty="0" smtClean="0">
                <a:solidFill>
                  <a:schemeClr val="tx1"/>
                </a:solidFill>
              </a:rPr>
              <a:t>4. </a:t>
            </a:r>
            <a:r>
              <a:rPr lang="en-US" sz="1400" b="1" dirty="0" err="1" smtClean="0">
                <a:solidFill>
                  <a:schemeClr val="tx1"/>
                </a:solidFill>
              </a:rPr>
              <a:t>Pemurnian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tubuh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oklusi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virion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7800" indent="-177800" algn="just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err="1" smtClean="0">
                <a:solidFill>
                  <a:schemeClr val="tx1"/>
                </a:solidFill>
              </a:rPr>
              <a:t>Pemurnian</a:t>
            </a:r>
            <a:r>
              <a:rPr lang="en-US" sz="1400" dirty="0" smtClean="0">
                <a:solidFill>
                  <a:schemeClr val="tx1"/>
                </a:solidFill>
              </a:rPr>
              <a:t> OB</a:t>
            </a:r>
            <a:r>
              <a:rPr lang="en-US" sz="1400" baseline="-25000" dirty="0" smtClean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dari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baculovirus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sukrosa</a:t>
            </a:r>
            <a:r>
              <a:rPr lang="en-US" sz="1400" dirty="0" smtClean="0">
                <a:solidFill>
                  <a:schemeClr val="tx1"/>
                </a:solidFill>
              </a:rPr>
              <a:t> (40-66% b/b), </a:t>
            </a:r>
            <a:r>
              <a:rPr lang="en-US" sz="1400" dirty="0" err="1" smtClean="0">
                <a:solidFill>
                  <a:schemeClr val="tx1"/>
                </a:solidFill>
              </a:rPr>
              <a:t>menggunakan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tabung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pollyalomer</a:t>
            </a:r>
            <a:r>
              <a:rPr lang="en-US" sz="1400" dirty="0" smtClean="0">
                <a:solidFill>
                  <a:schemeClr val="tx1"/>
                </a:solidFill>
              </a:rPr>
              <a:t> 50 ml. </a:t>
            </a:r>
            <a:r>
              <a:rPr lang="en-US" sz="1400" dirty="0" err="1" smtClean="0">
                <a:solidFill>
                  <a:schemeClr val="tx1"/>
                </a:solidFill>
              </a:rPr>
              <a:t>Konsentrasi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sukrosa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tinggi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ditambahkan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cawan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konsentrasi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terendah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tabung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luar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Gradien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terkumpul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disentrifugasi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ultracentrifuge 24.000 rpm, </a:t>
            </a:r>
            <a:r>
              <a:rPr lang="en-US" sz="1400" dirty="0" err="1" smtClean="0">
                <a:solidFill>
                  <a:schemeClr val="tx1"/>
                </a:solidFill>
              </a:rPr>
              <a:t>suhu</a:t>
            </a:r>
            <a:r>
              <a:rPr lang="en-US" sz="1400" dirty="0" smtClean="0">
                <a:solidFill>
                  <a:schemeClr val="tx1"/>
                </a:solidFill>
              </a:rPr>
              <a:t> 4 °C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1 jam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rotor SW 28. Band yang </a:t>
            </a:r>
            <a:r>
              <a:rPr lang="en-US" sz="1400" dirty="0" err="1" smtClean="0">
                <a:solidFill>
                  <a:schemeClr val="tx1"/>
                </a:solidFill>
              </a:rPr>
              <a:t>terbentuk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pipet</a:t>
            </a:r>
            <a:r>
              <a:rPr lang="en-US" sz="1400" dirty="0" smtClean="0">
                <a:solidFill>
                  <a:schemeClr val="tx1"/>
                </a:solidFill>
              </a:rPr>
              <a:t> Pasteur, </a:t>
            </a:r>
            <a:r>
              <a:rPr lang="en-US" sz="1400" dirty="0" err="1" smtClean="0">
                <a:solidFill>
                  <a:schemeClr val="tx1"/>
                </a:solidFill>
              </a:rPr>
              <a:t>dipindahkan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tabung</a:t>
            </a:r>
            <a:r>
              <a:rPr lang="en-US" sz="1400" dirty="0" smtClean="0">
                <a:solidFill>
                  <a:schemeClr val="tx1"/>
                </a:solidFill>
              </a:rPr>
              <a:t> polypropylene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aquadest</a:t>
            </a:r>
            <a:r>
              <a:rPr lang="en-US" sz="1400" dirty="0" smtClean="0">
                <a:solidFill>
                  <a:schemeClr val="tx1"/>
                </a:solidFill>
              </a:rPr>
              <a:t> 20 ml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sentrifugasi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10.000 rpm, </a:t>
            </a:r>
            <a:r>
              <a:rPr lang="en-US" sz="1400" dirty="0" err="1" smtClean="0">
                <a:solidFill>
                  <a:schemeClr val="tx1"/>
                </a:solidFill>
              </a:rPr>
              <a:t>disuspensi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aliquots </a:t>
            </a:r>
            <a:r>
              <a:rPr lang="en-US" sz="1400" dirty="0" err="1" smtClean="0">
                <a:solidFill>
                  <a:schemeClr val="tx1"/>
                </a:solidFill>
              </a:rPr>
              <a:t>aquadest</a:t>
            </a:r>
            <a:r>
              <a:rPr lang="en-US" sz="1400" dirty="0" smtClean="0">
                <a:solidFill>
                  <a:schemeClr val="tx1"/>
                </a:solidFill>
              </a:rPr>
              <a:t> 500 </a:t>
            </a:r>
            <a:r>
              <a:rPr lang="en-US" sz="1400" dirty="0" err="1" smtClean="0">
                <a:solidFill>
                  <a:schemeClr val="tx1"/>
                </a:solidFill>
              </a:rPr>
              <a:t>μL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disimpan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suhu</a:t>
            </a:r>
            <a:r>
              <a:rPr lang="en-US" sz="1400" dirty="0" smtClean="0">
                <a:solidFill>
                  <a:schemeClr val="tx1"/>
                </a:solidFill>
              </a:rPr>
              <a:t> 4 °C </a:t>
            </a:r>
            <a:r>
              <a:rPr lang="en-US" sz="1400" dirty="0" err="1" smtClean="0">
                <a:solidFill>
                  <a:schemeClr val="tx1"/>
                </a:solidFill>
              </a:rPr>
              <a:t>sampai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digunakan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</a:p>
          <a:p>
            <a:pPr marL="177800" indent="-177800" algn="just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err="1" smtClean="0">
                <a:solidFill>
                  <a:schemeClr val="tx1"/>
                </a:solidFill>
              </a:rPr>
              <a:t>Untuk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mengeluarkan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virion</a:t>
            </a:r>
            <a:r>
              <a:rPr lang="en-US" sz="1400" dirty="0" smtClean="0">
                <a:solidFill>
                  <a:schemeClr val="tx1"/>
                </a:solidFill>
              </a:rPr>
              <a:t>, OB</a:t>
            </a:r>
            <a:r>
              <a:rPr lang="en-US" sz="1400" baseline="-25000" dirty="0" smtClean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dimurnikan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ditambahkan</a:t>
            </a:r>
            <a:r>
              <a:rPr lang="en-US" sz="1400" dirty="0" smtClean="0">
                <a:solidFill>
                  <a:schemeClr val="tx1"/>
                </a:solidFill>
              </a:rPr>
              <a:t> alkali 300 </a:t>
            </a:r>
            <a:r>
              <a:rPr lang="en-US" sz="1400" dirty="0" err="1" smtClean="0">
                <a:solidFill>
                  <a:schemeClr val="tx1"/>
                </a:solidFill>
              </a:rPr>
              <a:t>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100 </a:t>
            </a:r>
            <a:r>
              <a:rPr lang="en-US" sz="1400" dirty="0" err="1" smtClean="0">
                <a:solidFill>
                  <a:schemeClr val="tx1"/>
                </a:solidFill>
              </a:rPr>
              <a:t>μL</a:t>
            </a:r>
            <a:r>
              <a:rPr lang="en-US" sz="1400" dirty="0" smtClean="0">
                <a:solidFill>
                  <a:schemeClr val="tx1"/>
                </a:solidFill>
              </a:rPr>
              <a:t> buffer TE, </a:t>
            </a:r>
            <a:r>
              <a:rPr lang="en-US" sz="1400" dirty="0" err="1" smtClean="0">
                <a:solidFill>
                  <a:schemeClr val="tx1"/>
                </a:solidFill>
              </a:rPr>
              <a:t>diinkubasi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25 °C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perputaran</a:t>
            </a:r>
            <a:r>
              <a:rPr lang="en-US" sz="1400" dirty="0" smtClean="0">
                <a:solidFill>
                  <a:schemeClr val="tx1"/>
                </a:solidFill>
              </a:rPr>
              <a:t> 140 rpm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90 </a:t>
            </a:r>
            <a:r>
              <a:rPr lang="en-US" sz="1400" dirty="0" err="1" smtClean="0">
                <a:solidFill>
                  <a:schemeClr val="tx1"/>
                </a:solidFill>
              </a:rPr>
              <a:t>menit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Virion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dimurnikan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wadah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sukrosa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dari</a:t>
            </a:r>
            <a:r>
              <a:rPr lang="en-US" sz="1400" dirty="0" smtClean="0">
                <a:solidFill>
                  <a:schemeClr val="tx1"/>
                </a:solidFill>
              </a:rPr>
              <a:t> 20 - 60%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ultrasentrifugasi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28.000 rpm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1,5 jam. </a:t>
            </a:r>
            <a:r>
              <a:rPr lang="en-US" sz="1400" dirty="0" err="1" smtClean="0">
                <a:solidFill>
                  <a:schemeClr val="tx1"/>
                </a:solidFill>
              </a:rPr>
              <a:t>Kemudian</a:t>
            </a:r>
            <a:r>
              <a:rPr lang="en-US" sz="1400" dirty="0" smtClean="0">
                <a:solidFill>
                  <a:schemeClr val="tx1"/>
                </a:solidFill>
              </a:rPr>
              <a:t> band </a:t>
            </a:r>
            <a:r>
              <a:rPr lang="en-US" sz="1400" dirty="0" err="1" smtClean="0">
                <a:solidFill>
                  <a:schemeClr val="tx1"/>
                </a:solidFill>
              </a:rPr>
              <a:t>biru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mengandung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virion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dikumpulkan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pipet</a:t>
            </a:r>
            <a:r>
              <a:rPr lang="en-US" sz="1400" dirty="0" smtClean="0">
                <a:solidFill>
                  <a:schemeClr val="tx1"/>
                </a:solidFill>
              </a:rPr>
              <a:t> Pasteur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kemudian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dilakukan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sentrifugasi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28.000 rpm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40 </a:t>
            </a:r>
            <a:r>
              <a:rPr lang="en-US" sz="1400" dirty="0" err="1" smtClean="0">
                <a:solidFill>
                  <a:schemeClr val="tx1"/>
                </a:solidFill>
              </a:rPr>
              <a:t>menit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Virion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disimpan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tabung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Eppendorf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suhu</a:t>
            </a:r>
            <a:r>
              <a:rPr lang="en-US" sz="1400" dirty="0" smtClean="0">
                <a:solidFill>
                  <a:schemeClr val="tx1"/>
                </a:solidFill>
              </a:rPr>
              <a:t> 4 °C </a:t>
            </a:r>
            <a:r>
              <a:rPr lang="en-US" sz="1400" dirty="0" err="1" smtClean="0">
                <a:solidFill>
                  <a:schemeClr val="tx1"/>
                </a:solidFill>
              </a:rPr>
              <a:t>sampai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digunakan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177800" indent="-177800" algn="just"/>
            <a:r>
              <a:rPr lang="en-US" sz="1400" b="1" dirty="0" smtClean="0">
                <a:solidFill>
                  <a:schemeClr val="tx1"/>
                </a:solidFill>
              </a:rPr>
              <a:t>5. </a:t>
            </a:r>
            <a:r>
              <a:rPr lang="en-US" sz="1400" b="1" dirty="0" err="1" smtClean="0">
                <a:solidFill>
                  <a:schemeClr val="tx1"/>
                </a:solidFill>
              </a:rPr>
              <a:t>Ekstraksi</a:t>
            </a:r>
            <a:r>
              <a:rPr lang="en-US" sz="1400" b="1" dirty="0" smtClean="0">
                <a:solidFill>
                  <a:schemeClr val="tx1"/>
                </a:solidFill>
              </a:rPr>
              <a:t> DNA </a:t>
            </a:r>
            <a:r>
              <a:rPr lang="en-US" sz="1400" b="1" dirty="0" err="1" smtClean="0">
                <a:solidFill>
                  <a:schemeClr val="tx1"/>
                </a:solidFill>
              </a:rPr>
              <a:t>dan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pencernaan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dengan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enzim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restriksi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77800" indent="-177800" algn="just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err="1" smtClean="0">
                <a:solidFill>
                  <a:schemeClr val="tx1"/>
                </a:solidFill>
              </a:rPr>
              <a:t>Untuk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mengekstrak</a:t>
            </a:r>
            <a:r>
              <a:rPr lang="en-US" sz="1400" dirty="0" smtClean="0">
                <a:solidFill>
                  <a:schemeClr val="tx1"/>
                </a:solidFill>
              </a:rPr>
              <a:t> DNA, </a:t>
            </a:r>
            <a:r>
              <a:rPr lang="en-US" sz="1400" dirty="0" err="1" smtClean="0">
                <a:solidFill>
                  <a:schemeClr val="tx1"/>
                </a:solidFill>
              </a:rPr>
              <a:t>virion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dimurnikan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perlakuan</a:t>
            </a:r>
            <a:r>
              <a:rPr lang="en-US" sz="1400" dirty="0" smtClean="0">
                <a:solidFill>
                  <a:schemeClr val="tx1"/>
                </a:solidFill>
              </a:rPr>
              <a:t> 400 </a:t>
            </a:r>
            <a:r>
              <a:rPr lang="en-US" sz="1400" dirty="0" err="1" smtClean="0">
                <a:solidFill>
                  <a:schemeClr val="tx1"/>
                </a:solidFill>
              </a:rPr>
              <a:t>uL</a:t>
            </a:r>
            <a:r>
              <a:rPr lang="en-US" sz="1400" dirty="0" smtClean="0">
                <a:solidFill>
                  <a:schemeClr val="tx1"/>
                </a:solidFill>
              </a:rPr>
              <a:t> buffer </a:t>
            </a:r>
            <a:r>
              <a:rPr lang="en-US" sz="1400" dirty="0" err="1" smtClean="0">
                <a:solidFill>
                  <a:schemeClr val="tx1"/>
                </a:solidFill>
              </a:rPr>
              <a:t>proteinase</a:t>
            </a:r>
            <a:r>
              <a:rPr lang="en-US" sz="1400" dirty="0" smtClean="0">
                <a:solidFill>
                  <a:schemeClr val="tx1"/>
                </a:solidFill>
              </a:rPr>
              <a:t> K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100 </a:t>
            </a:r>
            <a:r>
              <a:rPr lang="en-US" sz="1400" dirty="0" err="1" smtClean="0">
                <a:solidFill>
                  <a:schemeClr val="tx1"/>
                </a:solidFill>
              </a:rPr>
              <a:t>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larutan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proteinase</a:t>
            </a:r>
            <a:r>
              <a:rPr lang="en-US" sz="1400" dirty="0" smtClean="0">
                <a:solidFill>
                  <a:schemeClr val="tx1"/>
                </a:solidFill>
              </a:rPr>
              <a:t> K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diinkubasi</a:t>
            </a:r>
            <a:r>
              <a:rPr lang="en-US" sz="1400" dirty="0" smtClean="0">
                <a:solidFill>
                  <a:schemeClr val="tx1"/>
                </a:solidFill>
              </a:rPr>
              <a:t> 2 jam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bath, </a:t>
            </a:r>
            <a:r>
              <a:rPr lang="en-US" sz="1400" dirty="0" err="1" smtClean="0">
                <a:solidFill>
                  <a:schemeClr val="tx1"/>
                </a:solidFill>
              </a:rPr>
              <a:t>suhu</a:t>
            </a:r>
            <a:r>
              <a:rPr lang="en-US" sz="1400" dirty="0" smtClean="0">
                <a:solidFill>
                  <a:schemeClr val="tx1"/>
                </a:solidFill>
              </a:rPr>
              <a:t> 37 °C. </a:t>
            </a:r>
            <a:r>
              <a:rPr lang="en-US" sz="1400" dirty="0" err="1" smtClean="0">
                <a:solidFill>
                  <a:schemeClr val="tx1"/>
                </a:solidFill>
              </a:rPr>
              <a:t>Selanjutnya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ditambahkan</a:t>
            </a:r>
            <a:r>
              <a:rPr lang="en-US" sz="1400" dirty="0" smtClean="0">
                <a:solidFill>
                  <a:schemeClr val="tx1"/>
                </a:solidFill>
              </a:rPr>
              <a:t> 500 </a:t>
            </a:r>
            <a:r>
              <a:rPr lang="en-US" sz="1400" dirty="0" err="1" smtClean="0">
                <a:solidFill>
                  <a:schemeClr val="tx1"/>
                </a:solidFill>
              </a:rPr>
              <a:t>mL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larutan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fenol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kloroform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alkohol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isoamil</a:t>
            </a:r>
            <a:r>
              <a:rPr lang="en-US" sz="1400" dirty="0" smtClean="0">
                <a:solidFill>
                  <a:schemeClr val="tx1"/>
                </a:solidFill>
              </a:rPr>
              <a:t> (25: 24: 1),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disentrifugasi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13.000 rpm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5 </a:t>
            </a:r>
            <a:r>
              <a:rPr lang="en-US" sz="1400" dirty="0" err="1" smtClean="0">
                <a:solidFill>
                  <a:schemeClr val="tx1"/>
                </a:solidFill>
              </a:rPr>
              <a:t>menit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fase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encer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dikumpulkan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dipindahkan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tabung</a:t>
            </a:r>
            <a:r>
              <a:rPr lang="en-US" sz="1400" dirty="0" smtClean="0">
                <a:solidFill>
                  <a:schemeClr val="tx1"/>
                </a:solidFill>
              </a:rPr>
              <a:t> lain. </a:t>
            </a:r>
            <a:r>
              <a:rPr lang="en-US" sz="1400" dirty="0" err="1" smtClean="0">
                <a:solidFill>
                  <a:schemeClr val="tx1"/>
                </a:solidFill>
              </a:rPr>
              <a:t>Kemudian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tambahkan</a:t>
            </a:r>
            <a:r>
              <a:rPr lang="en-US" sz="1400" dirty="0" smtClean="0">
                <a:solidFill>
                  <a:schemeClr val="tx1"/>
                </a:solidFill>
              </a:rPr>
              <a:t> 500 </a:t>
            </a:r>
            <a:r>
              <a:rPr lang="en-US" sz="1400" dirty="0" err="1" smtClean="0">
                <a:solidFill>
                  <a:schemeClr val="tx1"/>
                </a:solidFill>
              </a:rPr>
              <a:t>μL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Isopropanol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diinkubasi</a:t>
            </a:r>
            <a:r>
              <a:rPr lang="en-US" sz="1400" dirty="0" smtClean="0">
                <a:solidFill>
                  <a:schemeClr val="tx1"/>
                </a:solidFill>
              </a:rPr>
              <a:t> 10 </a:t>
            </a:r>
            <a:r>
              <a:rPr lang="en-US" sz="1400" dirty="0" err="1" smtClean="0">
                <a:solidFill>
                  <a:schemeClr val="tx1"/>
                </a:solidFill>
              </a:rPr>
              <a:t>menit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4 °C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disentrifugasi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13.000 rpm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10 </a:t>
            </a:r>
            <a:r>
              <a:rPr lang="en-US" sz="1400" dirty="0" err="1" smtClean="0">
                <a:solidFill>
                  <a:schemeClr val="tx1"/>
                </a:solidFill>
              </a:rPr>
              <a:t>menit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pelet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dikumpulkan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ditambah</a:t>
            </a:r>
            <a:r>
              <a:rPr lang="en-US" sz="1400" dirty="0" smtClean="0">
                <a:solidFill>
                  <a:schemeClr val="tx1"/>
                </a:solidFill>
              </a:rPr>
              <a:t> 30 </a:t>
            </a:r>
            <a:r>
              <a:rPr lang="en-US" sz="1400" dirty="0" err="1" smtClean="0">
                <a:solidFill>
                  <a:schemeClr val="tx1"/>
                </a:solidFill>
              </a:rPr>
              <a:t>μL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aquadest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disimpan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suhu</a:t>
            </a:r>
            <a:r>
              <a:rPr lang="en-US" sz="1400" dirty="0" smtClean="0">
                <a:solidFill>
                  <a:schemeClr val="tx1"/>
                </a:solidFill>
              </a:rPr>
              <a:t> -20 °C, </a:t>
            </a:r>
            <a:r>
              <a:rPr lang="en-US" sz="1400" dirty="0" err="1" smtClean="0">
                <a:solidFill>
                  <a:schemeClr val="tx1"/>
                </a:solidFill>
              </a:rPr>
              <a:t>sampai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digunakan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</a:p>
          <a:p>
            <a:pPr marL="177800" indent="-177800" algn="just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err="1" smtClean="0">
                <a:solidFill>
                  <a:schemeClr val="tx1"/>
                </a:solidFill>
              </a:rPr>
              <a:t>Setiap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isolat</a:t>
            </a:r>
            <a:r>
              <a:rPr lang="en-US" sz="1400" dirty="0" smtClean="0">
                <a:solidFill>
                  <a:schemeClr val="tx1"/>
                </a:solidFill>
              </a:rPr>
              <a:t> DNA </a:t>
            </a:r>
            <a:r>
              <a:rPr lang="en-US" sz="1400" dirty="0" err="1" smtClean="0">
                <a:solidFill>
                  <a:schemeClr val="tx1"/>
                </a:solidFill>
              </a:rPr>
              <a:t>diurai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enzim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restriksi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i="1" dirty="0" err="1" smtClean="0">
                <a:solidFill>
                  <a:schemeClr val="tx1"/>
                </a:solidFill>
              </a:rPr>
              <a:t>Eco</a:t>
            </a:r>
            <a:r>
              <a:rPr lang="en-US" sz="1400" dirty="0" err="1" smtClean="0">
                <a:solidFill>
                  <a:schemeClr val="tx1"/>
                </a:solidFill>
              </a:rPr>
              <a:t>RI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i="1" dirty="0" err="1" smtClean="0">
                <a:solidFill>
                  <a:schemeClr val="tx1"/>
                </a:solidFill>
              </a:rPr>
              <a:t>Hind</a:t>
            </a:r>
            <a:r>
              <a:rPr lang="en-US" sz="1400" dirty="0" err="1" smtClean="0">
                <a:solidFill>
                  <a:schemeClr val="tx1"/>
                </a:solidFill>
              </a:rPr>
              <a:t>III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</a:rPr>
              <a:t>Bam</a:t>
            </a:r>
            <a:r>
              <a:rPr lang="en-US" sz="1400" dirty="0" err="1" smtClean="0">
                <a:solidFill>
                  <a:schemeClr val="tx1"/>
                </a:solidFill>
              </a:rPr>
              <a:t>HI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inkubasi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2 jam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37 °C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gel </a:t>
            </a:r>
            <a:r>
              <a:rPr lang="en-US" sz="1400" dirty="0" err="1" smtClean="0">
                <a:solidFill>
                  <a:schemeClr val="tx1"/>
                </a:solidFill>
              </a:rPr>
              <a:t>agarosa</a:t>
            </a:r>
            <a:r>
              <a:rPr lang="en-US" sz="1400" dirty="0" smtClean="0">
                <a:solidFill>
                  <a:schemeClr val="tx1"/>
                </a:solidFill>
              </a:rPr>
              <a:t> 0,6 %, 30 V </a:t>
            </a:r>
            <a:r>
              <a:rPr lang="en-US" sz="1400" dirty="0" err="1" smtClean="0">
                <a:solidFill>
                  <a:schemeClr val="tx1"/>
                </a:solidFill>
              </a:rPr>
              <a:t>selama</a:t>
            </a:r>
            <a:r>
              <a:rPr lang="en-US" sz="1400" dirty="0" smtClean="0">
                <a:solidFill>
                  <a:schemeClr val="tx1"/>
                </a:solidFill>
              </a:rPr>
              <a:t> 18 - 24 jam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elektroforesis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horisontal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Maxicell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buffer TBE. </a:t>
            </a:r>
            <a:r>
              <a:rPr lang="en-US" sz="1400" dirty="0" err="1" smtClean="0">
                <a:solidFill>
                  <a:schemeClr val="tx1"/>
                </a:solidFill>
              </a:rPr>
              <a:t>Penanda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berat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molekul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digunakan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Tangga</a:t>
            </a:r>
            <a:r>
              <a:rPr lang="en-US" sz="1400" dirty="0" smtClean="0">
                <a:solidFill>
                  <a:schemeClr val="tx1"/>
                </a:solidFill>
              </a:rPr>
              <a:t> 1 kb, </a:t>
            </a:r>
            <a:r>
              <a:rPr lang="en-US" sz="1400" dirty="0" err="1" smtClean="0">
                <a:solidFill>
                  <a:schemeClr val="tx1"/>
                </a:solidFill>
              </a:rPr>
              <a:t>diwarnai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etidium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bromida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diuji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Transilluminator</a:t>
            </a:r>
            <a:r>
              <a:rPr lang="en-US" sz="1400" dirty="0" smtClean="0">
                <a:solidFill>
                  <a:schemeClr val="tx1"/>
                </a:solidFill>
              </a:rPr>
              <a:t> UV.</a:t>
            </a:r>
          </a:p>
          <a:p>
            <a:pPr marL="177800" indent="-177800" algn="just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BAHAN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METODE…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HASIL DAN PEMBAHASAN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Pengamatan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dibawah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mikroskop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bahwa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empat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diperoleh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dua</a:t>
            </a:r>
            <a:r>
              <a:rPr lang="en-US" sz="1800" dirty="0" smtClean="0">
                <a:solidFill>
                  <a:schemeClr val="tx1"/>
                </a:solidFill>
              </a:rPr>
              <a:t> genera </a:t>
            </a:r>
            <a:r>
              <a:rPr lang="en-US" sz="1800" dirty="0" err="1" smtClean="0">
                <a:solidFill>
                  <a:schemeClr val="tx1"/>
                </a:solidFill>
              </a:rPr>
              <a:t>Baculoviridae</a:t>
            </a:r>
            <a:r>
              <a:rPr lang="en-US" sz="1800" dirty="0" smtClean="0">
                <a:solidFill>
                  <a:schemeClr val="tx1"/>
                </a:solidFill>
              </a:rPr>
              <a:t> : </a:t>
            </a:r>
            <a:r>
              <a:rPr lang="en-US" sz="1800" i="1" dirty="0" err="1" smtClean="0">
                <a:solidFill>
                  <a:schemeClr val="tx1"/>
                </a:solidFill>
              </a:rPr>
              <a:t>Granulovirus</a:t>
            </a:r>
            <a:r>
              <a:rPr lang="en-US" sz="1800" dirty="0" smtClean="0">
                <a:solidFill>
                  <a:schemeClr val="tx1"/>
                </a:solidFill>
              </a:rPr>
              <a:t> (GV)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Nucleopolyhedrovirus</a:t>
            </a:r>
            <a:r>
              <a:rPr lang="en-US" sz="1800" dirty="0" smtClean="0">
                <a:solidFill>
                  <a:schemeClr val="tx1"/>
                </a:solidFill>
              </a:rPr>
              <a:t> (NPV) .</a:t>
            </a:r>
          </a:p>
        </p:txBody>
      </p:sp>
      <p:pic>
        <p:nvPicPr>
          <p:cNvPr id="4" name="Picture 3" descr="C:\Users\Samyuni\AppData\Local\Microsoft\Windows\Temporary Internet Files\Content.Word\New Picture (4)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38400"/>
            <a:ext cx="6248400" cy="317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467600" cy="190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Empat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baculovirus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diuji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tiga</a:t>
            </a:r>
            <a:r>
              <a:rPr lang="en-US" sz="1800" dirty="0" smtClean="0">
                <a:solidFill>
                  <a:schemeClr val="tx1"/>
                </a:solidFill>
              </a:rPr>
              <a:t> larva </a:t>
            </a:r>
            <a:r>
              <a:rPr lang="en-US" sz="1800" dirty="0" err="1" smtClean="0">
                <a:solidFill>
                  <a:schemeClr val="tx1"/>
                </a:solidFill>
              </a:rPr>
              <a:t>instar</a:t>
            </a:r>
            <a:r>
              <a:rPr lang="en-US" sz="1800" dirty="0" smtClean="0">
                <a:solidFill>
                  <a:schemeClr val="tx1"/>
                </a:solidFill>
              </a:rPr>
              <a:t> FAW </a:t>
            </a:r>
            <a:r>
              <a:rPr lang="en-US" sz="1800" dirty="0" err="1" smtClean="0">
                <a:solidFill>
                  <a:schemeClr val="tx1"/>
                </a:solidFill>
              </a:rPr>
              <a:t>terbukti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patogen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tapi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variasi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virulensi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dimana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AN</a:t>
            </a:r>
            <a:r>
              <a:rPr lang="en-US" sz="1800" baseline="-25000" dirty="0" smtClean="0">
                <a:solidFill>
                  <a:schemeClr val="tx1"/>
                </a:solidFill>
              </a:rPr>
              <a:t>2 </a:t>
            </a:r>
            <a:r>
              <a:rPr lang="en-US" sz="1800" dirty="0" err="1" smtClean="0">
                <a:solidFill>
                  <a:schemeClr val="tx1"/>
                </a:solidFill>
              </a:rPr>
              <a:t>menunjukkan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patogen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tertinggi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disusul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tingkat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virulensi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oleh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AN</a:t>
            </a:r>
            <a:r>
              <a:rPr lang="en-US" sz="1800" baseline="-25000" dirty="0" smtClean="0">
                <a:solidFill>
                  <a:schemeClr val="tx1"/>
                </a:solidFill>
              </a:rPr>
              <a:t>1,</a:t>
            </a:r>
            <a:r>
              <a:rPr lang="en-US" sz="1800" dirty="0" smtClean="0">
                <a:solidFill>
                  <a:schemeClr val="tx1"/>
                </a:solidFill>
              </a:rPr>
              <a:t> NAV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CAD.</a:t>
            </a:r>
          </a:p>
          <a:p>
            <a:pPr algn="just"/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AN</a:t>
            </a:r>
            <a:r>
              <a:rPr lang="en-US" sz="1800" baseline="-25000" dirty="0" smtClean="0">
                <a:solidFill>
                  <a:schemeClr val="tx1"/>
                </a:solidFill>
              </a:rPr>
              <a:t>1,</a:t>
            </a:r>
            <a:r>
              <a:rPr lang="en-US" sz="1800" dirty="0" smtClean="0">
                <a:solidFill>
                  <a:schemeClr val="tx1"/>
                </a:solidFill>
              </a:rPr>
              <a:t> NAV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CAD, </a:t>
            </a:r>
            <a:r>
              <a:rPr lang="en-US" sz="1800" dirty="0" err="1" smtClean="0">
                <a:solidFill>
                  <a:schemeClr val="tx1"/>
                </a:solidFill>
              </a:rPr>
              <a:t>berisi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campuran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NPVs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GVs, </a:t>
            </a:r>
            <a:r>
              <a:rPr lang="en-US" sz="1800" dirty="0" err="1" smtClean="0">
                <a:solidFill>
                  <a:schemeClr val="tx1"/>
                </a:solidFill>
              </a:rPr>
              <a:t>sementara</a:t>
            </a:r>
            <a:r>
              <a:rPr lang="en-US" sz="1800" dirty="0" smtClean="0">
                <a:solidFill>
                  <a:schemeClr val="tx1"/>
                </a:solidFill>
              </a:rPr>
              <a:t> AN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isolat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berisi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polyhedra</a:t>
            </a:r>
            <a:r>
              <a:rPr lang="en-US" sz="1800" dirty="0" smtClean="0">
                <a:solidFill>
                  <a:schemeClr val="tx1"/>
                </a:solidFill>
              </a:rPr>
              <a:t> genera NPV, </a:t>
            </a:r>
            <a:r>
              <a:rPr lang="en-US" sz="1800" dirty="0" err="1" smtClean="0">
                <a:solidFill>
                  <a:schemeClr val="tx1"/>
                </a:solidFill>
              </a:rPr>
              <a:t>ini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menujukkan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karakteristik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molekul</a:t>
            </a:r>
            <a:r>
              <a:rPr lang="en-US" sz="1800" dirty="0" smtClean="0">
                <a:solidFill>
                  <a:schemeClr val="tx1"/>
                </a:solidFill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</a:rPr>
              <a:t>terdapatpada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fragmen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restriksi</a:t>
            </a:r>
            <a:r>
              <a:rPr lang="en-US" sz="1800" dirty="0" smtClean="0">
                <a:solidFill>
                  <a:schemeClr val="tx1"/>
                </a:solidFill>
              </a:rPr>
              <a:t> DNA</a:t>
            </a:r>
            <a:r>
              <a:rPr lang="en-US" sz="1800" dirty="0" smtClean="0"/>
              <a:t>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0480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HASIL DAN PEMBAHASAN…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Samyuni\AppData\Local\Microsoft\Windows\Temporary Internet Files\Content.Word\New Picture (5)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879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Baculovirus : Keanekaragaman Dan Isolasi Dari Tanah </vt:lpstr>
      <vt:lpstr>PENDAHULUAN</vt:lpstr>
      <vt:lpstr>Keragaman Baculovirus</vt:lpstr>
      <vt:lpstr>Slide 4</vt:lpstr>
      <vt:lpstr>Slide 5</vt:lpstr>
      <vt:lpstr>BAHAN DAN METODE</vt:lpstr>
      <vt:lpstr>Slide 7</vt:lpstr>
      <vt:lpstr>HASIL DAN PEMBAHASAN</vt:lpstr>
      <vt:lpstr>Slide 9</vt:lpstr>
      <vt:lpstr>Slide 10</vt:lpstr>
      <vt:lpstr>KESIMPULAN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baculovirus isolates obtained from soil by restriction fragment patterns</dc:title>
  <dc:creator>Samyuni</dc:creator>
  <cp:lastModifiedBy>fak pertanian</cp:lastModifiedBy>
  <cp:revision>36</cp:revision>
  <dcterms:created xsi:type="dcterms:W3CDTF">2006-08-16T00:00:00Z</dcterms:created>
  <dcterms:modified xsi:type="dcterms:W3CDTF">2013-12-30T14:28:17Z</dcterms:modified>
</cp:coreProperties>
</file>